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12192000" cy="6858000"/>
  <p:notesSz cx="7104063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2ED1E7AE-1880-4751-B84B-72F537014AAD}">
          <p14:sldIdLst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883" autoAdjust="0"/>
  </p:normalViewPr>
  <p:slideViewPr>
    <p:cSldViewPr snapToGrid="0">
      <p:cViewPr varScale="1">
        <p:scale>
          <a:sx n="145" d="100"/>
          <a:sy n="145" d="100"/>
        </p:scale>
        <p:origin x="920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A90A56D1-0351-4FA9-8EEC-1E980ABCBCED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997B65D0-E61B-4803-9D3A-B46C4DC1EC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857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7B65D0-E61B-4803-9D3A-B46C4DC1EC4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9857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0504AD3-6B93-614B-939C-31645E7C5360}"/>
              </a:ext>
            </a:extLst>
          </p:cNvPr>
          <p:cNvSpPr/>
          <p:nvPr userDrawn="1"/>
        </p:nvSpPr>
        <p:spPr>
          <a:xfrm>
            <a:off x="903515" y="2138880"/>
            <a:ext cx="9742714" cy="3864429"/>
          </a:xfrm>
          <a:prstGeom prst="rect">
            <a:avLst/>
          </a:prstGeom>
          <a:solidFill>
            <a:srgbClr val="10263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A6AC909-0F84-5440-95E4-79B92581F2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8551" y="200319"/>
            <a:ext cx="2884343" cy="16281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B28F638-B361-334A-969F-BAD5598813A2}"/>
              </a:ext>
            </a:extLst>
          </p:cNvPr>
          <p:cNvSpPr/>
          <p:nvPr userDrawn="1"/>
        </p:nvSpPr>
        <p:spPr>
          <a:xfrm>
            <a:off x="10189029" y="6313714"/>
            <a:ext cx="2002971" cy="544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89FCE2-4CF3-A544-891D-EC414D963B8C}"/>
              </a:ext>
            </a:extLst>
          </p:cNvPr>
          <p:cNvSpPr/>
          <p:nvPr userDrawn="1"/>
        </p:nvSpPr>
        <p:spPr>
          <a:xfrm rot="5400000">
            <a:off x="65297" y="293832"/>
            <a:ext cx="1014397" cy="426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6CF11EDE-DA3A-B74A-B597-DCB8A9CBA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5513" y="2694376"/>
            <a:ext cx="7162800" cy="1562098"/>
          </a:xfrm>
        </p:spPr>
        <p:txBody>
          <a:bodyPr anchor="ctr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AFDF92C7-BD11-EE4A-BEBC-BCFD87B905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5513" y="4376056"/>
            <a:ext cx="7162800" cy="881743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rgbClr val="F2AF2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E19BFB-ED55-6149-8280-06E4D5B3EA4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8320" y="339428"/>
            <a:ext cx="4363060" cy="134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105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3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C807922-9A91-8D45-81F4-E77BBE69381C}"/>
              </a:ext>
            </a:extLst>
          </p:cNvPr>
          <p:cNvSpPr/>
          <p:nvPr userDrawn="1"/>
        </p:nvSpPr>
        <p:spPr>
          <a:xfrm>
            <a:off x="0" y="0"/>
            <a:ext cx="4974956" cy="6858000"/>
          </a:xfrm>
          <a:prstGeom prst="rect">
            <a:avLst/>
          </a:prstGeom>
          <a:solidFill>
            <a:srgbClr val="1026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990FBC1-C826-C648-B93D-F4760569A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468741" cy="1600200"/>
          </a:xfrm>
        </p:spPr>
        <p:txBody>
          <a:bodyPr anchor="t"/>
          <a:lstStyle>
            <a:lvl1pPr>
              <a:defRPr sz="3200">
                <a:solidFill>
                  <a:srgbClr val="F2AF2A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4A36D8-2CE7-1D4C-A059-B31246344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>
                <a:solidFill>
                  <a:srgbClr val="102635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0EE1A0-340C-6B46-A39A-DCFC8CE596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468741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CF3CB9-D7F7-D840-A886-BE24B0DD14C2}"/>
              </a:ext>
            </a:extLst>
          </p:cNvPr>
          <p:cNvSpPr/>
          <p:nvPr userDrawn="1"/>
        </p:nvSpPr>
        <p:spPr>
          <a:xfrm rot="5400000">
            <a:off x="389390" y="214825"/>
            <a:ext cx="501650" cy="72000"/>
          </a:xfrm>
          <a:prstGeom prst="rect">
            <a:avLst/>
          </a:prstGeom>
          <a:solidFill>
            <a:srgbClr val="F2A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1224436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4A36D8-2CE7-1D4C-A059-B31246344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E2EB3247-1C69-A44B-9E29-4BEB373550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881563" cy="6858000"/>
          </a:xfrm>
          <a:ln>
            <a:noFill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36320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7506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07E9EA6-6ED4-DD4A-8F6A-965305FF74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115518" y="1402598"/>
            <a:ext cx="8059119" cy="4037308"/>
          </a:xfrm>
          <a:solidFill>
            <a:srgbClr val="102635"/>
          </a:solidFill>
          <a:ln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0443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20E60D-27AF-5F4A-B596-8FAB13C1D6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>
                <a:solidFill>
                  <a:srgbClr val="F2AF2A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4E336AC-CA4A-564C-9346-61874B934E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34884306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64E336AC-CA4A-564C-9346-61874B934E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00001"/>
            <a:ext cx="9144000" cy="62899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4C7BD5DE-EE6B-0340-A0F2-322CC816C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052945"/>
            <a:ext cx="9144000" cy="1574315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219112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935E8C-4409-E540-9DED-F5186EFCE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D4BAF8-5C10-254A-9E2F-7B64CA00E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090301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0A27CC-BC5D-E446-863D-1C6F94B32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5B4036-6B4B-8D41-A000-620388B3E0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B33AAB1-FFDB-B24E-A66E-FA899123FE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241961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39C3FB-FC4A-2E4E-8750-9F08E5C61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107214"/>
          </a:xfrm>
        </p:spPr>
        <p:txBody>
          <a:bodyPr anchor="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E1E2DAD-5087-E24B-B6F4-DA08B580A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solidFill>
            <a:srgbClr val="102635"/>
          </a:solidFill>
        </p:spPr>
        <p:txBody>
          <a:bodyPr anchor="t"/>
          <a:lstStyle>
            <a:lvl1pPr marL="0" indent="0">
              <a:buNone/>
              <a:defRPr sz="2400" b="0">
                <a:solidFill>
                  <a:srgbClr val="F2AF2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AC05F04-D972-BA4D-88BF-BE8BF71C47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3FFA080-0823-D34E-8CB3-063C203CF7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solidFill>
            <a:srgbClr val="102635"/>
          </a:solidFill>
        </p:spPr>
        <p:txBody>
          <a:bodyPr anchor="t"/>
          <a:lstStyle>
            <a:lvl1pPr marL="0" indent="0">
              <a:buNone/>
              <a:defRPr sz="2400" b="0">
                <a:solidFill>
                  <a:srgbClr val="F2AF2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703441E-8653-3D46-9266-BB0B8E0019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488116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90FBC1-C826-C648-B93D-F4760569A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4A36D8-2CE7-1D4C-A059-B31246344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0EE1A0-340C-6B46-A39A-DCFC8CE596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93912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C807922-9A91-8D45-81F4-E77BBE69381C}"/>
              </a:ext>
            </a:extLst>
          </p:cNvPr>
          <p:cNvSpPr/>
          <p:nvPr userDrawn="1"/>
        </p:nvSpPr>
        <p:spPr>
          <a:xfrm>
            <a:off x="0" y="0"/>
            <a:ext cx="4974956" cy="6858000"/>
          </a:xfrm>
          <a:prstGeom prst="rect">
            <a:avLst/>
          </a:prstGeom>
          <a:solidFill>
            <a:srgbClr val="F2A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990FBC1-C826-C648-B93D-F4760569A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468741" cy="1600200"/>
          </a:xfrm>
        </p:spPr>
        <p:txBody>
          <a:bodyPr anchor="t"/>
          <a:lstStyle>
            <a:lvl1pPr>
              <a:defRPr sz="3200">
                <a:solidFill>
                  <a:srgbClr val="102635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4A36D8-2CE7-1D4C-A059-B31246344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>
                <a:solidFill>
                  <a:srgbClr val="102635"/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0EE1A0-340C-6B46-A39A-DCFC8CE596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468741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10263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CF3CB9-D7F7-D840-A886-BE24B0DD14C2}"/>
              </a:ext>
            </a:extLst>
          </p:cNvPr>
          <p:cNvSpPr/>
          <p:nvPr userDrawn="1"/>
        </p:nvSpPr>
        <p:spPr>
          <a:xfrm rot="5400000">
            <a:off x="389390" y="214825"/>
            <a:ext cx="501650" cy="72000"/>
          </a:xfrm>
          <a:prstGeom prst="rect">
            <a:avLst/>
          </a:prstGeom>
          <a:solidFill>
            <a:srgbClr val="10263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1233470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3329957-79BE-7B42-8071-131828F07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5636"/>
            <a:ext cx="10515600" cy="119752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41BE8CD-3C1E-6B44-9121-523A32D52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0141E3-5415-F647-99B8-362F2FD67D4F}"/>
              </a:ext>
            </a:extLst>
          </p:cNvPr>
          <p:cNvSpPr/>
          <p:nvPr userDrawn="1"/>
        </p:nvSpPr>
        <p:spPr>
          <a:xfrm rot="5400000">
            <a:off x="172215" y="396000"/>
            <a:ext cx="900000" cy="108000"/>
          </a:xfrm>
          <a:prstGeom prst="rect">
            <a:avLst/>
          </a:prstGeom>
          <a:solidFill>
            <a:srgbClr val="FAB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F41ED70-16F3-D743-BF46-CB22CE924711}"/>
              </a:ext>
            </a:extLst>
          </p:cNvPr>
          <p:cNvSpPr txBox="1"/>
          <p:nvPr userDrawn="1"/>
        </p:nvSpPr>
        <p:spPr>
          <a:xfrm>
            <a:off x="4564251" y="6442129"/>
            <a:ext cx="28749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rgbClr val="F2AF2A"/>
                </a:solidFill>
                <a:latin typeface="Titillium" pitchFamily="2" charset="77"/>
              </a:rPr>
              <a:t>www.ec-nantes.fr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7C0BE14-3DC1-8144-BF34-5C7779060D4F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0111601" y="6302866"/>
            <a:ext cx="2030522" cy="55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93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2AF2A"/>
          </a:solidFill>
          <a:latin typeface="Titillium" pitchFamily="2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rgbClr val="102635"/>
          </a:solidFill>
          <a:latin typeface="Titillium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2AF2A"/>
        </a:buClr>
        <a:buSzPct val="80000"/>
        <a:buFont typeface="Police système Courant"/>
        <a:buChar char="&gt;"/>
        <a:defRPr sz="2400" kern="1200">
          <a:solidFill>
            <a:srgbClr val="102635"/>
          </a:solidFill>
          <a:latin typeface="Titillium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2AF2A"/>
        </a:buClr>
        <a:buSzPct val="80000"/>
        <a:buFont typeface="Police système Courant"/>
        <a:buChar char="&gt;"/>
        <a:defRPr sz="2000" kern="1200">
          <a:solidFill>
            <a:srgbClr val="102635"/>
          </a:solidFill>
          <a:latin typeface="Titillium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2AF2A"/>
        </a:buClr>
        <a:buSzPct val="80000"/>
        <a:buFont typeface="Police système Courant"/>
        <a:buChar char="&gt;"/>
        <a:defRPr sz="1800" kern="1200">
          <a:solidFill>
            <a:srgbClr val="102635"/>
          </a:solidFill>
          <a:latin typeface="Titillium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2AF2A"/>
        </a:buClr>
        <a:buSzPct val="80000"/>
        <a:buFont typeface="Police système Courant"/>
        <a:buChar char="&gt;"/>
        <a:defRPr sz="1800" kern="1200">
          <a:solidFill>
            <a:srgbClr val="102635"/>
          </a:solidFill>
          <a:latin typeface="Titillium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001303"/>
              </p:ext>
            </p:extLst>
          </p:nvPr>
        </p:nvGraphicFramePr>
        <p:xfrm>
          <a:off x="91435" y="1317104"/>
          <a:ext cx="12011902" cy="501903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857993">
                  <a:extLst>
                    <a:ext uri="{9D8B030D-6E8A-4147-A177-3AD203B41FA5}">
                      <a16:colId xmlns:a16="http://schemas.microsoft.com/office/drawing/2014/main" val="867827801"/>
                    </a:ext>
                  </a:extLst>
                </a:gridCol>
                <a:gridCol w="857993">
                  <a:extLst>
                    <a:ext uri="{9D8B030D-6E8A-4147-A177-3AD203B41FA5}">
                      <a16:colId xmlns:a16="http://schemas.microsoft.com/office/drawing/2014/main" val="2336341917"/>
                    </a:ext>
                  </a:extLst>
                </a:gridCol>
                <a:gridCol w="857993">
                  <a:extLst>
                    <a:ext uri="{9D8B030D-6E8A-4147-A177-3AD203B41FA5}">
                      <a16:colId xmlns:a16="http://schemas.microsoft.com/office/drawing/2014/main" val="3180388356"/>
                    </a:ext>
                  </a:extLst>
                </a:gridCol>
                <a:gridCol w="857993">
                  <a:extLst>
                    <a:ext uri="{9D8B030D-6E8A-4147-A177-3AD203B41FA5}">
                      <a16:colId xmlns:a16="http://schemas.microsoft.com/office/drawing/2014/main" val="3555019"/>
                    </a:ext>
                  </a:extLst>
                </a:gridCol>
                <a:gridCol w="857993">
                  <a:extLst>
                    <a:ext uri="{9D8B030D-6E8A-4147-A177-3AD203B41FA5}">
                      <a16:colId xmlns:a16="http://schemas.microsoft.com/office/drawing/2014/main" val="1118591669"/>
                    </a:ext>
                  </a:extLst>
                </a:gridCol>
                <a:gridCol w="857993">
                  <a:extLst>
                    <a:ext uri="{9D8B030D-6E8A-4147-A177-3AD203B41FA5}">
                      <a16:colId xmlns:a16="http://schemas.microsoft.com/office/drawing/2014/main" val="1890848743"/>
                    </a:ext>
                  </a:extLst>
                </a:gridCol>
                <a:gridCol w="857993">
                  <a:extLst>
                    <a:ext uri="{9D8B030D-6E8A-4147-A177-3AD203B41FA5}">
                      <a16:colId xmlns:a16="http://schemas.microsoft.com/office/drawing/2014/main" val="229713283"/>
                    </a:ext>
                  </a:extLst>
                </a:gridCol>
                <a:gridCol w="857993">
                  <a:extLst>
                    <a:ext uri="{9D8B030D-6E8A-4147-A177-3AD203B41FA5}">
                      <a16:colId xmlns:a16="http://schemas.microsoft.com/office/drawing/2014/main" val="3007838777"/>
                    </a:ext>
                  </a:extLst>
                </a:gridCol>
                <a:gridCol w="857993">
                  <a:extLst>
                    <a:ext uri="{9D8B030D-6E8A-4147-A177-3AD203B41FA5}">
                      <a16:colId xmlns:a16="http://schemas.microsoft.com/office/drawing/2014/main" val="4124763875"/>
                    </a:ext>
                  </a:extLst>
                </a:gridCol>
                <a:gridCol w="857993">
                  <a:extLst>
                    <a:ext uri="{9D8B030D-6E8A-4147-A177-3AD203B41FA5}">
                      <a16:colId xmlns:a16="http://schemas.microsoft.com/office/drawing/2014/main" val="2311524020"/>
                    </a:ext>
                  </a:extLst>
                </a:gridCol>
                <a:gridCol w="857993">
                  <a:extLst>
                    <a:ext uri="{9D8B030D-6E8A-4147-A177-3AD203B41FA5}">
                      <a16:colId xmlns:a16="http://schemas.microsoft.com/office/drawing/2014/main" val="1095148741"/>
                    </a:ext>
                  </a:extLst>
                </a:gridCol>
                <a:gridCol w="857993">
                  <a:extLst>
                    <a:ext uri="{9D8B030D-6E8A-4147-A177-3AD203B41FA5}">
                      <a16:colId xmlns:a16="http://schemas.microsoft.com/office/drawing/2014/main" val="3204736046"/>
                    </a:ext>
                  </a:extLst>
                </a:gridCol>
                <a:gridCol w="857993">
                  <a:extLst>
                    <a:ext uri="{9D8B030D-6E8A-4147-A177-3AD203B41FA5}">
                      <a16:colId xmlns:a16="http://schemas.microsoft.com/office/drawing/2014/main" val="4087603034"/>
                    </a:ext>
                  </a:extLst>
                </a:gridCol>
                <a:gridCol w="857993">
                  <a:extLst>
                    <a:ext uri="{9D8B030D-6E8A-4147-A177-3AD203B41FA5}">
                      <a16:colId xmlns:a16="http://schemas.microsoft.com/office/drawing/2014/main" val="3349727202"/>
                    </a:ext>
                  </a:extLst>
                </a:gridCol>
              </a:tblGrid>
              <a:tr h="364199">
                <a:tc gridSpan="11"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solidFill>
                            <a:schemeClr val="bg1"/>
                          </a:solidFill>
                          <a:latin typeface="Titillium" panose="00000500000000000000" pitchFamily="50" charset="0"/>
                        </a:rPr>
                        <a:t>Année</a:t>
                      </a:r>
                      <a:r>
                        <a:rPr lang="fr-FR" sz="1600" baseline="0" dirty="0" smtClean="0">
                          <a:solidFill>
                            <a:schemeClr val="bg1"/>
                          </a:solidFill>
                          <a:latin typeface="Titillium" panose="00000500000000000000" pitchFamily="50" charset="0"/>
                        </a:rPr>
                        <a:t> N</a:t>
                      </a:r>
                      <a:endParaRPr lang="fr-FR" sz="1600" dirty="0">
                        <a:solidFill>
                          <a:schemeClr val="bg1"/>
                        </a:solidFill>
                        <a:latin typeface="Titillium" panose="00000500000000000000" pitchFamily="50" charset="0"/>
                      </a:endParaRPr>
                    </a:p>
                  </a:txBody>
                  <a:tcPr marL="45720" marR="45720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marL="45720" marR="45720"/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marL="45720" marR="45720"/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marL="45720" marR="45720"/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marL="45720" marR="45720"/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marL="45720" marR="45720"/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marL="45720" marR="45720"/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marL="45720" marR="45720"/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marL="45720" marR="4572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marL="45720" marR="45720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solidFill>
                            <a:schemeClr val="bg1"/>
                          </a:solidFill>
                          <a:latin typeface="Titillium" panose="00000500000000000000" pitchFamily="50" charset="0"/>
                        </a:rPr>
                        <a:t>Année N+1</a:t>
                      </a:r>
                      <a:endParaRPr lang="fr-FR" sz="1600" dirty="0">
                        <a:solidFill>
                          <a:schemeClr val="bg1"/>
                        </a:solidFill>
                        <a:latin typeface="Titillium" panose="00000500000000000000" pitchFamily="50" charset="0"/>
                      </a:endParaRPr>
                    </a:p>
                  </a:txBody>
                  <a:tcPr marL="45720" marR="45720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marL="45720" marR="45720"/>
                </a:tc>
                <a:tc hMerge="1"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2755912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latin typeface="Titillium" panose="00000500000000000000" pitchFamily="50" charset="0"/>
                        </a:rPr>
                        <a:t>Février</a:t>
                      </a:r>
                    </a:p>
                  </a:txBody>
                  <a:tcPr marL="45720" marR="45720" anchor="ctr">
                    <a:solidFill>
                      <a:schemeClr val="accent3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latin typeface="Titillium" panose="00000500000000000000" pitchFamily="50" charset="0"/>
                        </a:rPr>
                        <a:t>Mars</a:t>
                      </a:r>
                      <a:endParaRPr lang="fr-FR" sz="1200" dirty="0">
                        <a:latin typeface="Titillium" panose="00000500000000000000" pitchFamily="50" charset="0"/>
                      </a:endParaRPr>
                    </a:p>
                  </a:txBody>
                  <a:tcPr marL="45720" marR="45720" anchor="ctr">
                    <a:solidFill>
                      <a:schemeClr val="accent3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latin typeface="Titillium" panose="00000500000000000000" pitchFamily="50" charset="0"/>
                        </a:rPr>
                        <a:t>Avril</a:t>
                      </a:r>
                      <a:endParaRPr lang="fr-FR" sz="1200" dirty="0">
                        <a:latin typeface="Titillium" panose="00000500000000000000" pitchFamily="50" charset="0"/>
                      </a:endParaRPr>
                    </a:p>
                  </a:txBody>
                  <a:tcPr marL="45720" marR="45720" anchor="ctr">
                    <a:solidFill>
                      <a:schemeClr val="accent3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latin typeface="Titillium" panose="00000500000000000000" pitchFamily="50" charset="0"/>
                        </a:rPr>
                        <a:t>Mai</a:t>
                      </a:r>
                      <a:endParaRPr lang="fr-FR" sz="1200" dirty="0">
                        <a:latin typeface="Titillium" panose="00000500000000000000" pitchFamily="50" charset="0"/>
                      </a:endParaRPr>
                    </a:p>
                  </a:txBody>
                  <a:tcPr marL="45720" marR="45720" anchor="ctr">
                    <a:solidFill>
                      <a:schemeClr val="accent3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latin typeface="Titillium" panose="00000500000000000000" pitchFamily="50" charset="0"/>
                        </a:rPr>
                        <a:t>Juin</a:t>
                      </a:r>
                      <a:endParaRPr lang="fr-FR" sz="1200" dirty="0">
                        <a:latin typeface="Titillium" panose="00000500000000000000" pitchFamily="50" charset="0"/>
                      </a:endParaRPr>
                    </a:p>
                  </a:txBody>
                  <a:tcPr marL="45720" marR="45720" anchor="ctr">
                    <a:solidFill>
                      <a:schemeClr val="accent3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latin typeface="Titillium" panose="00000500000000000000" pitchFamily="50" charset="0"/>
                        </a:rPr>
                        <a:t>Juillet</a:t>
                      </a:r>
                      <a:endParaRPr lang="fr-FR" sz="1200" dirty="0">
                        <a:latin typeface="Titillium" panose="00000500000000000000" pitchFamily="50" charset="0"/>
                      </a:endParaRPr>
                    </a:p>
                  </a:txBody>
                  <a:tcPr marL="45720" marR="45720" anchor="ctr">
                    <a:solidFill>
                      <a:schemeClr val="accent3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latin typeface="Titillium" panose="00000500000000000000" pitchFamily="50" charset="0"/>
                        </a:rPr>
                        <a:t>Aout</a:t>
                      </a:r>
                      <a:endParaRPr lang="fr-FR" sz="1200" dirty="0">
                        <a:latin typeface="Titillium" panose="00000500000000000000" pitchFamily="50" charset="0"/>
                      </a:endParaRPr>
                    </a:p>
                  </a:txBody>
                  <a:tcPr marL="45720" marR="45720" anchor="ctr">
                    <a:solidFill>
                      <a:schemeClr val="accent3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latin typeface="Titillium" panose="00000500000000000000" pitchFamily="50" charset="0"/>
                        </a:rPr>
                        <a:t>Septembre</a:t>
                      </a:r>
                      <a:endParaRPr lang="fr-FR" sz="1200" dirty="0">
                        <a:latin typeface="Titillium" panose="00000500000000000000" pitchFamily="50" charset="0"/>
                      </a:endParaRPr>
                    </a:p>
                  </a:txBody>
                  <a:tcPr marL="45720" marR="45720" anchor="ctr">
                    <a:solidFill>
                      <a:schemeClr val="accent3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latin typeface="Titillium" panose="00000500000000000000" pitchFamily="50" charset="0"/>
                        </a:rPr>
                        <a:t>Octobre</a:t>
                      </a:r>
                      <a:endParaRPr lang="fr-FR" sz="1200" dirty="0">
                        <a:latin typeface="Titillium" panose="00000500000000000000" pitchFamily="50" charset="0"/>
                      </a:endParaRPr>
                    </a:p>
                  </a:txBody>
                  <a:tcPr marL="45720" marR="45720" anchor="ctr">
                    <a:solidFill>
                      <a:schemeClr val="accent3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latin typeface="Titillium" panose="00000500000000000000" pitchFamily="50" charset="0"/>
                        </a:rPr>
                        <a:t>Novembre</a:t>
                      </a:r>
                      <a:endParaRPr lang="fr-FR" sz="1200" dirty="0">
                        <a:latin typeface="Titillium" panose="00000500000000000000" pitchFamily="50" charset="0"/>
                      </a:endParaRPr>
                    </a:p>
                  </a:txBody>
                  <a:tcPr marL="45720" marR="45720" anchor="ctr">
                    <a:solidFill>
                      <a:schemeClr val="accent3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latin typeface="Titillium" panose="00000500000000000000" pitchFamily="50" charset="0"/>
                        </a:rPr>
                        <a:t>Décembre</a:t>
                      </a:r>
                      <a:endParaRPr lang="fr-FR" sz="1200" dirty="0">
                        <a:latin typeface="Titillium" panose="00000500000000000000" pitchFamily="50" charset="0"/>
                      </a:endParaRPr>
                    </a:p>
                  </a:txBody>
                  <a:tcPr marL="45720" marR="45720" anchor="ctr">
                    <a:solidFill>
                      <a:schemeClr val="accent3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latin typeface="Titillium" panose="00000500000000000000" pitchFamily="50" charset="0"/>
                        </a:rPr>
                        <a:t>Janvier</a:t>
                      </a:r>
                      <a:endParaRPr lang="fr-FR" sz="1200" dirty="0">
                        <a:latin typeface="Titillium" panose="00000500000000000000" pitchFamily="50" charset="0"/>
                      </a:endParaRPr>
                    </a:p>
                  </a:txBody>
                  <a:tcPr marL="45720" marR="45720" anchor="ctr"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latin typeface="Titillium" panose="00000500000000000000" pitchFamily="50" charset="0"/>
                        </a:rPr>
                        <a:t>Février</a:t>
                      </a:r>
                      <a:endParaRPr lang="fr-FR" sz="1200" dirty="0">
                        <a:latin typeface="Titillium" panose="00000500000000000000" pitchFamily="50" charset="0"/>
                      </a:endParaRPr>
                    </a:p>
                  </a:txBody>
                  <a:tcPr marL="45720" marR="45720" anchor="ctr"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latin typeface="Titillium" panose="00000500000000000000" pitchFamily="50" charset="0"/>
                        </a:rPr>
                        <a:t>Mars</a:t>
                      </a:r>
                      <a:endParaRPr lang="fr-FR" sz="1200" dirty="0">
                        <a:latin typeface="Titillium" panose="00000500000000000000" pitchFamily="50" charset="0"/>
                      </a:endParaRPr>
                    </a:p>
                  </a:txBody>
                  <a:tcPr marL="45720" marR="45720" anchor="ctr"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997282"/>
                  </a:ext>
                </a:extLst>
              </a:tr>
              <a:tr h="4284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8332680"/>
                  </a:ext>
                </a:extLst>
              </a:tr>
            </a:tbl>
          </a:graphicData>
        </a:graphic>
      </p:graphicFrame>
      <p:sp>
        <p:nvSpPr>
          <p:cNvPr id="3" name="Organigramme : Décision 2"/>
          <p:cNvSpPr/>
          <p:nvPr/>
        </p:nvSpPr>
        <p:spPr>
          <a:xfrm rot="5400000">
            <a:off x="361638" y="2600146"/>
            <a:ext cx="306322" cy="274320"/>
          </a:xfrm>
          <a:prstGeom prst="flowChartDecisi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" panose="00000500000000000000" pitchFamily="50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08581" y="2917384"/>
            <a:ext cx="1396128" cy="50783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Titillium" panose="00000500000000000000" pitchFamily="50" charset="0"/>
              </a:rPr>
              <a:t>02/</a:t>
            </a:r>
            <a:r>
              <a:rPr lang="fr-FR" sz="900" dirty="0" smtClean="0">
                <a:solidFill>
                  <a:srgbClr val="282F39"/>
                </a:solidFill>
                <a:latin typeface="Titillium" panose="00000500000000000000" pitchFamily="50" charset="0"/>
              </a:rPr>
              <a:t>N - </a:t>
            </a:r>
            <a:r>
              <a:rPr kumimoji="0" lang="fr-FR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Titillium" panose="00000500000000000000" pitchFamily="50" charset="0"/>
              </a:rPr>
              <a:t>Clôture dépôt dossier de faisabilité - Promotion de l’année N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1828800" y="3613217"/>
            <a:ext cx="7355840" cy="329842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rgbClr val="FFFFFF"/>
                </a:solidFill>
                <a:latin typeface="Titillium" panose="00000500000000000000" pitchFamily="50" charset="0"/>
              </a:rPr>
              <a:t>Rédaction dossier de validation </a:t>
            </a:r>
            <a:r>
              <a:rPr lang="fr-FR" sz="1200" dirty="0" smtClean="0">
                <a:solidFill>
                  <a:srgbClr val="FFFFFF"/>
                </a:solidFill>
                <a:latin typeface="Titillium" panose="00000500000000000000" pitchFamily="50" charset="0"/>
              </a:rPr>
              <a:t>(</a:t>
            </a:r>
            <a:r>
              <a:rPr lang="fr-FR" sz="1200" dirty="0">
                <a:solidFill>
                  <a:srgbClr val="FFFFFF"/>
                </a:solidFill>
                <a:latin typeface="Titillium" panose="00000500000000000000" pitchFamily="50" charset="0"/>
              </a:rPr>
              <a:t>accompagnement éventuel)</a:t>
            </a:r>
          </a:p>
        </p:txBody>
      </p:sp>
      <p:sp>
        <p:nvSpPr>
          <p:cNvPr id="12" name="Rectangle à coins arrondis 11"/>
          <p:cNvSpPr/>
          <p:nvPr/>
        </p:nvSpPr>
        <p:spPr>
          <a:xfrm>
            <a:off x="172724" y="2120927"/>
            <a:ext cx="11883633" cy="416737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tillium" panose="00000500000000000000" pitchFamily="50" charset="0"/>
              </a:rPr>
              <a:t>Analyse de la faisabilité de la 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tillium" panose="00000500000000000000" pitchFamily="50" charset="0"/>
              </a:rPr>
              <a:t>demande toute</a:t>
            </a:r>
            <a:r>
              <a:rPr kumimoji="0" lang="fr-FR" sz="12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tillium" panose="00000500000000000000" pitchFamily="50" charset="0"/>
              </a:rPr>
              <a:t> l’année – Réception des dossiers au fil de l’eau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" panose="00000500000000000000" pitchFamily="50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727398" y="2917384"/>
            <a:ext cx="1311948" cy="50783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pPr algn="l"/>
            <a:r>
              <a:rPr lang="fr-FR" sz="900" dirty="0" smtClean="0">
                <a:latin typeface="Titillium" panose="00000500000000000000" pitchFamily="50" charset="0"/>
              </a:rPr>
              <a:t>01/04</a:t>
            </a:r>
            <a:endParaRPr lang="fr-FR" sz="900" dirty="0">
              <a:latin typeface="Titillium" panose="00000500000000000000" pitchFamily="50" charset="0"/>
            </a:endParaRPr>
          </a:p>
          <a:p>
            <a:pPr algn="l"/>
            <a:r>
              <a:rPr lang="fr-FR" sz="900" dirty="0">
                <a:latin typeface="Titillium" panose="00000500000000000000" pitchFamily="50" charset="0"/>
              </a:rPr>
              <a:t>Date limite recevabilité</a:t>
            </a:r>
          </a:p>
          <a:p>
            <a:pPr algn="l"/>
            <a:r>
              <a:rPr lang="fr-FR" sz="900" dirty="0">
                <a:latin typeface="Titillium" panose="00000500000000000000" pitchFamily="50" charset="0"/>
              </a:rPr>
              <a:t>Inscription candidat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11259772" y="6082093"/>
            <a:ext cx="828000" cy="203398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tillium" panose="00000500000000000000" pitchFamily="50" charset="0"/>
              </a:rPr>
              <a:t>Jury 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tillium" panose="00000500000000000000" pitchFamily="50" charset="0"/>
              </a:rPr>
              <a:t>VAE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" panose="00000500000000000000" pitchFamily="50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8768907" y="4024716"/>
            <a:ext cx="1105786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fr-FR" sz="900" dirty="0" smtClean="0">
                <a:latin typeface="Titillium" panose="00000500000000000000" pitchFamily="50" charset="0"/>
              </a:rPr>
              <a:t>15/12</a:t>
            </a:r>
            <a:endParaRPr lang="fr-FR" sz="900" dirty="0">
              <a:latin typeface="Titillium" panose="00000500000000000000" pitchFamily="50" charset="0"/>
            </a:endParaRPr>
          </a:p>
          <a:p>
            <a:r>
              <a:rPr lang="fr-FR" sz="900" dirty="0">
                <a:latin typeface="Titillium" panose="00000500000000000000" pitchFamily="50" charset="0"/>
              </a:rPr>
              <a:t>Date limite dépôt </a:t>
            </a:r>
            <a:r>
              <a:rPr lang="fr-FR" sz="900" dirty="0" smtClean="0">
                <a:latin typeface="Titillium" panose="00000500000000000000" pitchFamily="50" charset="0"/>
              </a:rPr>
              <a:t>dossier de validation</a:t>
            </a:r>
            <a:endParaRPr lang="fr-FR" sz="900" dirty="0">
              <a:latin typeface="Titillium" panose="00000500000000000000" pitchFamily="50" charset="0"/>
            </a:endParaRPr>
          </a:p>
        </p:txBody>
      </p:sp>
      <p:sp>
        <p:nvSpPr>
          <p:cNvPr id="20" name="Titre 1"/>
          <p:cNvSpPr>
            <a:spLocks noGrp="1"/>
          </p:cNvSpPr>
          <p:nvPr>
            <p:ph type="title"/>
          </p:nvPr>
        </p:nvSpPr>
        <p:spPr>
          <a:xfrm>
            <a:off x="838200" y="165470"/>
            <a:ext cx="10515600" cy="636787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latin typeface="Titillium" panose="00000500000000000000" pitchFamily="50" charset="0"/>
              </a:rPr>
              <a:t>Le calendrier</a:t>
            </a:r>
            <a:endParaRPr lang="fr-FR" dirty="0">
              <a:latin typeface="Titillium" panose="00000500000000000000" pitchFamily="50" charset="0"/>
            </a:endParaRPr>
          </a:p>
        </p:txBody>
      </p:sp>
      <p:sp>
        <p:nvSpPr>
          <p:cNvPr id="21" name="Organigramme : Décision 20"/>
          <p:cNvSpPr/>
          <p:nvPr/>
        </p:nvSpPr>
        <p:spPr>
          <a:xfrm rot="5400000">
            <a:off x="1824691" y="2600146"/>
            <a:ext cx="306322" cy="274320"/>
          </a:xfrm>
          <a:prstGeom prst="flowChartDecisi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" panose="00000500000000000000" pitchFamily="50" charset="0"/>
            </a:endParaRPr>
          </a:p>
        </p:txBody>
      </p:sp>
      <p:sp>
        <p:nvSpPr>
          <p:cNvPr id="22" name="Organigramme : Décision 21"/>
          <p:cNvSpPr/>
          <p:nvPr/>
        </p:nvSpPr>
        <p:spPr>
          <a:xfrm rot="5400000">
            <a:off x="9173035" y="3630280"/>
            <a:ext cx="306322" cy="274320"/>
          </a:xfrm>
          <a:prstGeom prst="flowChartDecisi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" panose="00000500000000000000" pitchFamily="50" charset="0"/>
            </a:endParaRPr>
          </a:p>
        </p:txBody>
      </p:sp>
      <p:sp>
        <p:nvSpPr>
          <p:cNvPr id="23" name="Organigramme : Décision 22"/>
          <p:cNvSpPr/>
          <p:nvPr/>
        </p:nvSpPr>
        <p:spPr>
          <a:xfrm rot="5400000">
            <a:off x="11520611" y="5714016"/>
            <a:ext cx="306322" cy="274320"/>
          </a:xfrm>
          <a:prstGeom prst="flowChartDecisi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" panose="00000500000000000000" pitchFamily="50" charset="0"/>
            </a:endParaRPr>
          </a:p>
        </p:txBody>
      </p:sp>
      <p:sp>
        <p:nvSpPr>
          <p:cNvPr id="31" name="Organigramme : Décision 30"/>
          <p:cNvSpPr/>
          <p:nvPr/>
        </p:nvSpPr>
        <p:spPr>
          <a:xfrm rot="5400000">
            <a:off x="152836" y="6414844"/>
            <a:ext cx="306322" cy="274320"/>
          </a:xfrm>
          <a:prstGeom prst="flowChartDecisi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tillium" panose="00000500000000000000" pitchFamily="50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1840203" y="4296498"/>
            <a:ext cx="780217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fr-FR" sz="800" dirty="0" smtClean="0">
                <a:latin typeface="Titillium" panose="00000500000000000000" pitchFamily="50" charset="0"/>
              </a:rPr>
              <a:t>1</a:t>
            </a:r>
            <a:r>
              <a:rPr lang="fr-FR" sz="800" baseline="30000" dirty="0" smtClean="0">
                <a:latin typeface="Titillium" panose="00000500000000000000" pitchFamily="50" charset="0"/>
              </a:rPr>
              <a:t>er</a:t>
            </a:r>
            <a:r>
              <a:rPr lang="fr-FR" sz="800" dirty="0" smtClean="0">
                <a:latin typeface="Titillium" panose="00000500000000000000" pitchFamily="50" charset="0"/>
              </a:rPr>
              <a:t> atelier collectif - </a:t>
            </a:r>
            <a:r>
              <a:rPr lang="fr-FR" sz="800" dirty="0" err="1" smtClean="0">
                <a:latin typeface="Titillium" panose="00000500000000000000" pitchFamily="50" charset="0"/>
              </a:rPr>
              <a:t>Méthodo</a:t>
            </a:r>
            <a:endParaRPr lang="fr-FR" sz="800" dirty="0">
              <a:latin typeface="Titillium" panose="00000500000000000000" pitchFamily="50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2704734" y="4296498"/>
            <a:ext cx="780217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fr-FR" sz="800" dirty="0" smtClean="0">
                <a:latin typeface="Titillium" panose="00000500000000000000" pitchFamily="50" charset="0"/>
              </a:rPr>
              <a:t>Atelier </a:t>
            </a:r>
            <a:r>
              <a:rPr lang="fr-FR" sz="800" dirty="0">
                <a:latin typeface="Titillium" panose="00000500000000000000" pitchFamily="50" charset="0"/>
              </a:rPr>
              <a:t>individuel</a:t>
            </a:r>
          </a:p>
        </p:txBody>
      </p:sp>
      <p:sp>
        <p:nvSpPr>
          <p:cNvPr id="39" name="Organigramme : Décision 38"/>
          <p:cNvSpPr>
            <a:spLocks noChangeAspect="1"/>
          </p:cNvSpPr>
          <p:nvPr/>
        </p:nvSpPr>
        <p:spPr>
          <a:xfrm rot="5400000">
            <a:off x="9829274" y="4858588"/>
            <a:ext cx="241199" cy="216000"/>
          </a:xfrm>
          <a:prstGeom prst="flowChartDecision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tillium" panose="00000500000000000000" pitchFamily="50" charset="0"/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9559762" y="5087188"/>
            <a:ext cx="780217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fr-FR" sz="800" dirty="0" smtClean="0">
                <a:latin typeface="Titillium" panose="00000500000000000000" pitchFamily="50" charset="0"/>
              </a:rPr>
              <a:t>Atelier collectif – Préparation à la soutenance</a:t>
            </a:r>
            <a:endParaRPr lang="fr-FR" sz="800" dirty="0">
              <a:latin typeface="Titillium" panose="00000500000000000000" pitchFamily="50" charset="0"/>
            </a:endParaRPr>
          </a:p>
        </p:txBody>
      </p:sp>
      <p:sp>
        <p:nvSpPr>
          <p:cNvPr id="43" name="Organigramme : Décision 42"/>
          <p:cNvSpPr>
            <a:spLocks noChangeAspect="1"/>
          </p:cNvSpPr>
          <p:nvPr/>
        </p:nvSpPr>
        <p:spPr>
          <a:xfrm rot="5400000">
            <a:off x="10710950" y="4858588"/>
            <a:ext cx="241199" cy="216000"/>
          </a:xfrm>
          <a:prstGeom prst="flowChartDecision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tillium" panose="00000500000000000000" pitchFamily="50" charset="0"/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10441440" y="5104707"/>
            <a:ext cx="780217" cy="21544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fr-FR" sz="800" dirty="0" smtClean="0">
                <a:latin typeface="Titillium" panose="00000500000000000000" pitchFamily="50" charset="0"/>
              </a:rPr>
              <a:t>Jury blanc</a:t>
            </a:r>
            <a:endParaRPr lang="fr-FR" sz="800" dirty="0">
              <a:latin typeface="Titillium" panose="00000500000000000000" pitchFamily="50" charset="0"/>
            </a:endParaRPr>
          </a:p>
        </p:txBody>
      </p:sp>
      <p:sp>
        <p:nvSpPr>
          <p:cNvPr id="45" name="Organigramme : Décision 44"/>
          <p:cNvSpPr>
            <a:spLocks noChangeAspect="1"/>
          </p:cNvSpPr>
          <p:nvPr/>
        </p:nvSpPr>
        <p:spPr>
          <a:xfrm rot="5400000">
            <a:off x="2993798" y="4007965"/>
            <a:ext cx="241199" cy="216000"/>
          </a:xfrm>
          <a:prstGeom prst="flowChartDecision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tillium" panose="00000500000000000000" pitchFamily="50" charset="0"/>
              </a:rPr>
              <a:t>v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tillium" panose="00000500000000000000" pitchFamily="50" charset="0"/>
            </a:endParaRPr>
          </a:p>
        </p:txBody>
      </p:sp>
      <p:sp>
        <p:nvSpPr>
          <p:cNvPr id="46" name="Organigramme : Décision 45"/>
          <p:cNvSpPr>
            <a:spLocks noChangeAspect="1"/>
          </p:cNvSpPr>
          <p:nvPr/>
        </p:nvSpPr>
        <p:spPr>
          <a:xfrm rot="5400000">
            <a:off x="3792368" y="4007965"/>
            <a:ext cx="241199" cy="216000"/>
          </a:xfrm>
          <a:prstGeom prst="flowChartDecision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tillium" panose="00000500000000000000" pitchFamily="50" charset="0"/>
            </a:endParaRPr>
          </a:p>
        </p:txBody>
      </p:sp>
      <p:sp>
        <p:nvSpPr>
          <p:cNvPr id="47" name="Organigramme : Décision 46"/>
          <p:cNvSpPr>
            <a:spLocks noChangeAspect="1"/>
          </p:cNvSpPr>
          <p:nvPr/>
        </p:nvSpPr>
        <p:spPr>
          <a:xfrm rot="5400000">
            <a:off x="6381624" y="4007965"/>
            <a:ext cx="241199" cy="216000"/>
          </a:xfrm>
          <a:prstGeom prst="flowChartDecision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tillium" panose="00000500000000000000" pitchFamily="50" charset="0"/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3559790" y="4296498"/>
            <a:ext cx="780217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fr-FR" sz="800" dirty="0" smtClean="0">
                <a:latin typeface="Titillium" panose="00000500000000000000" pitchFamily="50" charset="0"/>
              </a:rPr>
              <a:t>Atelier </a:t>
            </a:r>
            <a:r>
              <a:rPr lang="fr-FR" sz="800" dirty="0">
                <a:latin typeface="Titillium" panose="00000500000000000000" pitchFamily="50" charset="0"/>
              </a:rPr>
              <a:t>individuel</a:t>
            </a:r>
          </a:p>
        </p:txBody>
      </p:sp>
      <p:sp>
        <p:nvSpPr>
          <p:cNvPr id="49" name="ZoneTexte 48"/>
          <p:cNvSpPr txBox="1"/>
          <p:nvPr/>
        </p:nvSpPr>
        <p:spPr>
          <a:xfrm>
            <a:off x="6111976" y="4273232"/>
            <a:ext cx="780217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fr-FR" sz="800" dirty="0" smtClean="0">
                <a:latin typeface="Titillium" panose="00000500000000000000" pitchFamily="50" charset="0"/>
              </a:rPr>
              <a:t>Atelier individuel </a:t>
            </a:r>
            <a:endParaRPr lang="fr-FR" sz="800" dirty="0">
              <a:latin typeface="Titillium" panose="00000500000000000000" pitchFamily="50" charset="0"/>
            </a:endParaRPr>
          </a:p>
        </p:txBody>
      </p:sp>
      <p:sp>
        <p:nvSpPr>
          <p:cNvPr id="50" name="Organigramme : Décision 49"/>
          <p:cNvSpPr>
            <a:spLocks noChangeAspect="1"/>
          </p:cNvSpPr>
          <p:nvPr/>
        </p:nvSpPr>
        <p:spPr>
          <a:xfrm rot="5400000">
            <a:off x="2102413" y="4007965"/>
            <a:ext cx="241199" cy="216000"/>
          </a:xfrm>
          <a:prstGeom prst="flowChartDecision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tillium" panose="00000500000000000000" pitchFamily="50" charset="0"/>
              </a:rPr>
              <a:t>v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tillium" panose="00000500000000000000" pitchFamily="50" charset="0"/>
            </a:endParaRPr>
          </a:p>
        </p:txBody>
      </p:sp>
      <p:sp>
        <p:nvSpPr>
          <p:cNvPr id="51" name="Organigramme : Décision 50"/>
          <p:cNvSpPr>
            <a:spLocks noChangeAspect="1"/>
          </p:cNvSpPr>
          <p:nvPr/>
        </p:nvSpPr>
        <p:spPr>
          <a:xfrm rot="5400000">
            <a:off x="8092895" y="4007965"/>
            <a:ext cx="241199" cy="216000"/>
          </a:xfrm>
          <a:prstGeom prst="flowChartDecision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tillium" panose="00000500000000000000" pitchFamily="50" charset="0"/>
            </a:endParaRPr>
          </a:p>
        </p:txBody>
      </p:sp>
      <p:sp>
        <p:nvSpPr>
          <p:cNvPr id="52" name="ZoneTexte 51"/>
          <p:cNvSpPr txBox="1"/>
          <p:nvPr/>
        </p:nvSpPr>
        <p:spPr>
          <a:xfrm>
            <a:off x="7823247" y="4273232"/>
            <a:ext cx="780217" cy="33855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r>
              <a:rPr lang="fr-FR" sz="800" dirty="0" smtClean="0">
                <a:latin typeface="Titillium" panose="00000500000000000000" pitchFamily="50" charset="0"/>
              </a:rPr>
              <a:t>Atelier individuel </a:t>
            </a:r>
            <a:endParaRPr lang="fr-FR" sz="800" dirty="0">
              <a:latin typeface="Titillium" panose="00000500000000000000" pitchFamily="50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362018" y="6427913"/>
            <a:ext cx="9844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>
                <a:solidFill>
                  <a:srgbClr val="282F39"/>
                </a:solidFill>
                <a:latin typeface="Titillium" panose="00000500000000000000" pitchFamily="50" charset="0"/>
              </a:rPr>
              <a:t>Accompagnement</a:t>
            </a:r>
          </a:p>
        </p:txBody>
      </p:sp>
      <p:sp>
        <p:nvSpPr>
          <p:cNvPr id="54" name="Organigramme : Décision 53"/>
          <p:cNvSpPr>
            <a:spLocks noChangeAspect="1"/>
          </p:cNvSpPr>
          <p:nvPr/>
        </p:nvSpPr>
        <p:spPr>
          <a:xfrm rot="5400000">
            <a:off x="2102413" y="6426499"/>
            <a:ext cx="241199" cy="216000"/>
          </a:xfrm>
          <a:prstGeom prst="flowChartDecision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itillium" panose="00000500000000000000" pitchFamily="50" charset="0"/>
            </a:endParaRPr>
          </a:p>
        </p:txBody>
      </p:sp>
      <p:sp>
        <p:nvSpPr>
          <p:cNvPr id="55" name="ZoneTexte 54"/>
          <p:cNvSpPr txBox="1"/>
          <p:nvPr/>
        </p:nvSpPr>
        <p:spPr>
          <a:xfrm>
            <a:off x="474162" y="6427913"/>
            <a:ext cx="9844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rgbClr val="282F39"/>
                </a:solidFill>
                <a:latin typeface="Titillium" panose="00000500000000000000" pitchFamily="50" charset="0"/>
              </a:rPr>
              <a:t>Processus</a:t>
            </a:r>
            <a:endParaRPr lang="fr-FR" sz="800" dirty="0">
              <a:solidFill>
                <a:srgbClr val="282F39"/>
              </a:solidFill>
              <a:latin typeface="Titilliu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67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hème Office">
  <a:themeElements>
    <a:clrScheme name="Personnalisé 1">
      <a:dk1>
        <a:srgbClr val="282F39"/>
      </a:dk1>
      <a:lt1>
        <a:srgbClr val="FFFFFF"/>
      </a:lt1>
      <a:dk2>
        <a:srgbClr val="000000"/>
      </a:dk2>
      <a:lt2>
        <a:srgbClr val="EEEEEE"/>
      </a:lt2>
      <a:accent1>
        <a:srgbClr val="C2C923"/>
      </a:accent1>
      <a:accent2>
        <a:srgbClr val="42AFB6"/>
      </a:accent2>
      <a:accent3>
        <a:srgbClr val="074D67"/>
      </a:accent3>
      <a:accent4>
        <a:srgbClr val="CB1B4A"/>
      </a:accent4>
      <a:accent5>
        <a:srgbClr val="FCB414"/>
      </a:accent5>
      <a:accent6>
        <a:srgbClr val="007A7D"/>
      </a:accent6>
      <a:hlink>
        <a:srgbClr val="1EB7E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99</Words>
  <Application>Microsoft Office PowerPoint</Application>
  <PresentationFormat>Grand écran</PresentationFormat>
  <Paragraphs>38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Police système Courant</vt:lpstr>
      <vt:lpstr>Titillium</vt:lpstr>
      <vt:lpstr>1_Thème Office</vt:lpstr>
      <vt:lpstr>Le calendrier</vt:lpstr>
    </vt:vector>
  </TitlesOfParts>
  <Company>Centrale nantes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calendrier</dc:title>
  <dc:creator>Melissa Pontais</dc:creator>
  <cp:lastModifiedBy>Melissa Pontais</cp:lastModifiedBy>
  <cp:revision>26</cp:revision>
  <cp:lastPrinted>2025-05-06T09:32:53Z</cp:lastPrinted>
  <dcterms:created xsi:type="dcterms:W3CDTF">2024-12-06T07:46:35Z</dcterms:created>
  <dcterms:modified xsi:type="dcterms:W3CDTF">2025-10-09T14:00:42Z</dcterms:modified>
</cp:coreProperties>
</file>