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9" r:id="rId3"/>
    <p:sldId id="269" r:id="rId4"/>
    <p:sldId id="267" r:id="rId5"/>
    <p:sldId id="268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8" r:id="rId14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B600"/>
    <a:srgbClr val="1026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1"/>
  </p:normalViewPr>
  <p:slideViewPr>
    <p:cSldViewPr snapToGrid="0" snapToObjects="1">
      <p:cViewPr>
        <p:scale>
          <a:sx n="80" d="100"/>
          <a:sy n="80" d="100"/>
        </p:scale>
        <p:origin x="-1522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1"/>
    </mc:Choice>
    <mc:Fallback>
      <c:style val="1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869477681471227E-2"/>
          <c:y val="9.9661890089825719E-2"/>
          <c:w val="0.94637427880305569"/>
          <c:h val="0.6784004173391369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Nombre</c:v>
                </c:pt>
              </c:strCache>
            </c:strRef>
          </c:tx>
          <c:invertIfNegative val="0"/>
          <c:cat>
            <c:strRef>
              <c:f>Feuil1!$A$2:$A$25</c:f>
              <c:strCache>
                <c:ptCount val="24"/>
                <c:pt idx="0">
                  <c:v>Japon</c:v>
                </c:pt>
                <c:pt idx="1">
                  <c:v>Inde</c:v>
                </c:pt>
                <c:pt idx="2">
                  <c:v>Italie</c:v>
                </c:pt>
                <c:pt idx="3">
                  <c:v>Canada</c:v>
                </c:pt>
                <c:pt idx="4">
                  <c:v>USA</c:v>
                </c:pt>
                <c:pt idx="5">
                  <c:v>Belgique</c:v>
                </c:pt>
                <c:pt idx="6">
                  <c:v>Espagne</c:v>
                </c:pt>
                <c:pt idx="7">
                  <c:v>Allemagne</c:v>
                </c:pt>
                <c:pt idx="8">
                  <c:v>Suisse</c:v>
                </c:pt>
                <c:pt idx="9">
                  <c:v>Chine</c:v>
                </c:pt>
                <c:pt idx="10">
                  <c:v>Autriche</c:v>
                </c:pt>
                <c:pt idx="11">
                  <c:v>Chili</c:v>
                </c:pt>
                <c:pt idx="12">
                  <c:v>Danemark</c:v>
                </c:pt>
                <c:pt idx="13">
                  <c:v>Suède</c:v>
                </c:pt>
                <c:pt idx="14">
                  <c:v>Finlande </c:v>
                </c:pt>
                <c:pt idx="15">
                  <c:v>Norvège</c:v>
                </c:pt>
                <c:pt idx="16">
                  <c:v>Pays Bas</c:v>
                </c:pt>
                <c:pt idx="17">
                  <c:v>Russie</c:v>
                </c:pt>
                <c:pt idx="18">
                  <c:v>République Tchèque</c:v>
                </c:pt>
                <c:pt idx="19">
                  <c:v>Pologne</c:v>
                </c:pt>
                <c:pt idx="20">
                  <c:v>Royaume Uni</c:v>
                </c:pt>
                <c:pt idx="21">
                  <c:v>Australie</c:v>
                </c:pt>
                <c:pt idx="22">
                  <c:v>Nouvelle Zelande</c:v>
                </c:pt>
                <c:pt idx="23">
                  <c:v>Brésil</c:v>
                </c:pt>
              </c:strCache>
            </c:strRef>
          </c:cat>
          <c:val>
            <c:numRef>
              <c:f>Feuil1!$B$2:$B$25</c:f>
              <c:numCache>
                <c:formatCode>General</c:formatCode>
                <c:ptCount val="24"/>
                <c:pt idx="0">
                  <c:v>8</c:v>
                </c:pt>
                <c:pt idx="1">
                  <c:v>1</c:v>
                </c:pt>
                <c:pt idx="2">
                  <c:v>12</c:v>
                </c:pt>
                <c:pt idx="3">
                  <c:v>11</c:v>
                </c:pt>
                <c:pt idx="4">
                  <c:v>5</c:v>
                </c:pt>
                <c:pt idx="5">
                  <c:v>3</c:v>
                </c:pt>
                <c:pt idx="6">
                  <c:v>8</c:v>
                </c:pt>
                <c:pt idx="7">
                  <c:v>7</c:v>
                </c:pt>
                <c:pt idx="8">
                  <c:v>3</c:v>
                </c:pt>
                <c:pt idx="9">
                  <c:v>4</c:v>
                </c:pt>
                <c:pt idx="10">
                  <c:v>2</c:v>
                </c:pt>
                <c:pt idx="11">
                  <c:v>5</c:v>
                </c:pt>
                <c:pt idx="12">
                  <c:v>20</c:v>
                </c:pt>
                <c:pt idx="13">
                  <c:v>14</c:v>
                </c:pt>
                <c:pt idx="14">
                  <c:v>1</c:v>
                </c:pt>
                <c:pt idx="15">
                  <c:v>6</c:v>
                </c:pt>
                <c:pt idx="16">
                  <c:v>2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26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0665856"/>
        <c:axId val="33730496"/>
        <c:axId val="0"/>
      </c:bar3DChart>
      <c:catAx>
        <c:axId val="100665856"/>
        <c:scaling>
          <c:orientation val="minMax"/>
        </c:scaling>
        <c:delete val="0"/>
        <c:axPos val="b"/>
        <c:majorTickMark val="out"/>
        <c:minorTickMark val="none"/>
        <c:tickLblPos val="nextTo"/>
        <c:crossAx val="33730496"/>
        <c:crosses val="autoZero"/>
        <c:auto val="1"/>
        <c:lblAlgn val="ctr"/>
        <c:lblOffset val="100"/>
        <c:noMultiLvlLbl val="0"/>
      </c:catAx>
      <c:valAx>
        <c:axId val="337304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066585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891DB6-BD0A-3D46-ABF8-FEDBF7E9ABAC}" type="datetimeFigureOut">
              <a:rPr lang="fr-FR" smtClean="0"/>
              <a:t>15/11/2018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3FC968-595E-A642-ABF6-644E1985B4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6503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9083E6-3362-1049-978A-01F761DF38C2}" type="datetimeFigureOut">
              <a:rPr lang="fr-FR" smtClean="0"/>
              <a:t>15/11/2018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E822DF-3C66-1A4D-B2A1-2DC74A00BF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079884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Volumes/Partage/EnCours/Divers/1601034ECNANT_LogoCharteGraphique/T_PrincipePPT_ECN/BasesImages/CouvPPT_ECN_1.jpg" TargetMode="External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Volumes/Partage/EnCours/Divers/1601034ECNANT_LogoCharteGraphique/T_PrincipePPT_ECN/BasesImages/Page2PPT_ECN_1-02.jpg" TargetMode="External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Volumes/Partage/EnCours/Divers/1601034ECNANT_LogoCharteGraphique/T_PrincipePPT_ECN/BasesImages/Page3PPT_ECN_1-03.jpg" TargetMode="External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Volumes/Partage/EnCours/Divers/1601034ECNANT_LogoCharteGraphique/T_PrincipePPT_ECN/BasesImages/Page3PPT_ECN_1-03.jpg" TargetMode="External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Volumes/Partage/EnCours/Divers/1601034ECNANT_LogoCharteGraphique/T_PrincipePPT_ECN/BasesImages/Page3PPT_ECN_1-03.jpg" TargetMode="External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CouvPPT_ECN_1.jpg" descr="/Volumes/Partage/EnCours/Divers/1601034ECNANT_LogoCharteGraphique/T_PrincipePPT_ECN/BasesImages/CouvPPT_ECN_1.jpg"/>
          <p:cNvPicPr>
            <a:picLocks noChangeAspect="1"/>
          </p:cNvPicPr>
          <p:nvPr userDrawn="1"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3" name="Espace réservé du texte 22"/>
          <p:cNvSpPr>
            <a:spLocks noGrp="1"/>
          </p:cNvSpPr>
          <p:nvPr>
            <p:ph type="body" sz="quarter" idx="12" hasCustomPrompt="1"/>
          </p:nvPr>
        </p:nvSpPr>
        <p:spPr>
          <a:xfrm>
            <a:off x="1008458" y="3135458"/>
            <a:ext cx="5219306" cy="1925442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r">
              <a:lnSpc>
                <a:spcPct val="80000"/>
              </a:lnSpc>
              <a:spcBef>
                <a:spcPts val="0"/>
              </a:spcBef>
              <a:buFontTx/>
              <a:buNone/>
              <a:defRPr sz="4800" b="1" baseline="0">
                <a:solidFill>
                  <a:schemeClr val="bg1"/>
                </a:solidFill>
                <a:latin typeface="Titillium Bold"/>
                <a:cs typeface="Titillium Bold"/>
              </a:defRPr>
            </a:lvl1pPr>
          </a:lstStyle>
          <a:p>
            <a:pPr lvl="0"/>
            <a:r>
              <a:rPr lang="fr-FR" dirty="0" smtClean="0"/>
              <a:t>Titre de la présentation </a:t>
            </a:r>
            <a:endParaRPr lang="fr-FR" dirty="0"/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quarter" idx="13" hasCustomPrompt="1"/>
          </p:nvPr>
        </p:nvSpPr>
        <p:spPr>
          <a:xfrm>
            <a:off x="4346575" y="5060899"/>
            <a:ext cx="1881188" cy="390009"/>
          </a:xfrm>
          <a:prstGeom prst="rect">
            <a:avLst/>
          </a:prstGeom>
        </p:spPr>
        <p:txBody>
          <a:bodyPr vert="horz" rIns="0" bIns="0"/>
          <a:lstStyle>
            <a:lvl1pPr marL="0" indent="0" algn="r">
              <a:buNone/>
              <a:defRPr sz="1600" b="1">
                <a:solidFill>
                  <a:srgbClr val="FAB600"/>
                </a:solidFill>
                <a:latin typeface="Titillium Bold"/>
                <a:cs typeface="Titillium Bold"/>
              </a:defRPr>
            </a:lvl1pPr>
          </a:lstStyle>
          <a:p>
            <a:pPr lvl="0"/>
            <a:r>
              <a:rPr lang="fr-FR" dirty="0" smtClean="0"/>
              <a:t>Le 28/03/2017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55628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age2PPT_ECN_1-02.jpg" descr="/Volumes/Partage/EnCours/Divers/1601034ECNANT_LogoCharteGraphique/T_PrincipePPT_ECN/BasesImages/Page2PPT_ECN_1-02.jpg"/>
          <p:cNvPicPr>
            <a:picLocks noChangeAspect="1"/>
          </p:cNvPicPr>
          <p:nvPr userDrawn="1"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3" name="Espace réservé pour une image  12"/>
          <p:cNvSpPr>
            <a:spLocks noGrp="1"/>
          </p:cNvSpPr>
          <p:nvPr>
            <p:ph type="pic" sz="quarter" idx="10"/>
          </p:nvPr>
        </p:nvSpPr>
        <p:spPr>
          <a:xfrm>
            <a:off x="1116332" y="2401200"/>
            <a:ext cx="7667999" cy="3276000"/>
          </a:xfrm>
          <a:prstGeom prst="rect">
            <a:avLst/>
          </a:prstGeom>
          <a:noFill/>
        </p:spPr>
        <p:txBody>
          <a:bodyPr vert="horz"/>
          <a:lstStyle>
            <a:lvl1pPr>
              <a:defRPr sz="1000">
                <a:ln>
                  <a:noFill/>
                </a:ln>
              </a:defRPr>
            </a:lvl1pPr>
          </a:lstStyle>
          <a:p>
            <a:endParaRPr lang="fr-FR" dirty="0"/>
          </a:p>
        </p:txBody>
      </p:sp>
      <p:sp>
        <p:nvSpPr>
          <p:cNvPr id="19" name="Espace réservé pour une image  18"/>
          <p:cNvSpPr>
            <a:spLocks noGrp="1"/>
          </p:cNvSpPr>
          <p:nvPr>
            <p:ph type="pic" sz="quarter" idx="12"/>
          </p:nvPr>
        </p:nvSpPr>
        <p:spPr>
          <a:xfrm>
            <a:off x="6228000" y="2232025"/>
            <a:ext cx="108000" cy="720725"/>
          </a:xfrm>
          <a:prstGeom prst="rect">
            <a:avLst/>
          </a:prstGeom>
          <a:solidFill>
            <a:srgbClr val="FAB600"/>
          </a:solidFill>
          <a:ln>
            <a:noFill/>
          </a:ln>
        </p:spPr>
        <p:txBody>
          <a:bodyPr vert="horz"/>
          <a:lstStyle>
            <a:lvl1pPr>
              <a:defRPr sz="500">
                <a:noFill/>
              </a:defRPr>
            </a:lvl1pPr>
          </a:lstStyle>
          <a:p>
            <a:endParaRPr lang="fr-FR" dirty="0"/>
          </a:p>
        </p:txBody>
      </p:sp>
      <p:sp>
        <p:nvSpPr>
          <p:cNvPr id="20" name="Espace réservé pour une image  18"/>
          <p:cNvSpPr>
            <a:spLocks noGrp="1"/>
          </p:cNvSpPr>
          <p:nvPr>
            <p:ph type="pic" sz="quarter" idx="13"/>
          </p:nvPr>
        </p:nvSpPr>
        <p:spPr>
          <a:xfrm>
            <a:off x="3672000" y="5147275"/>
            <a:ext cx="108000" cy="720725"/>
          </a:xfrm>
          <a:prstGeom prst="rect">
            <a:avLst/>
          </a:prstGeom>
          <a:solidFill>
            <a:srgbClr val="FAB600"/>
          </a:solidFill>
          <a:ln>
            <a:noFill/>
          </a:ln>
        </p:spPr>
        <p:txBody>
          <a:bodyPr vert="horz"/>
          <a:lstStyle>
            <a:lvl1pPr>
              <a:defRPr sz="500">
                <a:noFill/>
              </a:defRPr>
            </a:lvl1pPr>
          </a:lstStyle>
          <a:p>
            <a:endParaRPr lang="fr-FR" dirty="0"/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1116332" y="1314109"/>
            <a:ext cx="5111667" cy="987425"/>
          </a:xfrm>
          <a:prstGeom prst="rect">
            <a:avLst/>
          </a:prstGeom>
        </p:spPr>
        <p:txBody>
          <a:bodyPr vert="horz" wrap="none" lIns="0" tIns="0" rIns="0" bIns="0" anchor="ctr" anchorCtr="0"/>
          <a:lstStyle>
            <a:lvl1pPr marL="0" indent="0" algn="r">
              <a:lnSpc>
                <a:spcPct val="80000"/>
              </a:lnSpc>
              <a:spcBef>
                <a:spcPts val="0"/>
              </a:spcBef>
              <a:buNone/>
              <a:defRPr sz="3000" b="1">
                <a:solidFill>
                  <a:schemeClr val="bg1"/>
                </a:solidFill>
                <a:latin typeface="Titillium Bold"/>
                <a:cs typeface="Titillium Bold"/>
              </a:defRPr>
            </a:lvl1pPr>
            <a:lvl2pPr algn="r">
              <a:defRPr/>
            </a:lvl2pPr>
            <a:lvl3pPr algn="r">
              <a:defRPr/>
            </a:lvl3pPr>
            <a:lvl4pPr algn="r">
              <a:defRPr/>
            </a:lvl4pPr>
            <a:lvl5pPr algn="r">
              <a:defRPr/>
            </a:lvl5pPr>
          </a:lstStyle>
          <a:p>
            <a:pPr lvl="0"/>
            <a:r>
              <a:rPr lang="fr-FR" dirty="0" smtClean="0"/>
              <a:t>Intertitre de la présentation</a:t>
            </a:r>
          </a:p>
          <a:p>
            <a:pPr lvl="0"/>
            <a:r>
              <a:rPr lang="fr-FR" dirty="0" err="1" smtClean="0"/>
              <a:t>Xoxoxo</a:t>
            </a:r>
            <a:r>
              <a:rPr lang="fr-FR" dirty="0" smtClean="0"/>
              <a:t> </a:t>
            </a:r>
            <a:r>
              <a:rPr lang="fr-FR" dirty="0" err="1" smtClean="0"/>
              <a:t>xoxoxo</a:t>
            </a:r>
            <a:r>
              <a:rPr lang="fr-FR" dirty="0" smtClean="0"/>
              <a:t> </a:t>
            </a:r>
            <a:r>
              <a:rPr lang="fr-FR" dirty="0" err="1" smtClean="0"/>
              <a:t>xoxo</a:t>
            </a:r>
            <a:r>
              <a:rPr lang="fr-FR" dirty="0" smtClean="0"/>
              <a:t> </a:t>
            </a:r>
            <a:r>
              <a:rPr lang="fr-FR" dirty="0" err="1" smtClean="0"/>
              <a:t>xo</a:t>
            </a:r>
            <a:r>
              <a:rPr lang="fr-FR" dirty="0" smtClean="0"/>
              <a:t> </a:t>
            </a:r>
            <a:r>
              <a:rPr lang="fr-FR" dirty="0" err="1" smtClean="0"/>
              <a:t>xoxo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383857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age3PPT_ECN_1-03.jpg" descr="/Volumes/Partage/EnCours/Divers/1601034ECNANT_LogoCharteGraphique/T_PrincipePPT_ECN/BasesImages/Page3PPT_ECN_1-03.jpg"/>
          <p:cNvPicPr>
            <a:picLocks noChangeAspect="1"/>
          </p:cNvPicPr>
          <p:nvPr userDrawn="1"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Espace réservé du texte 8"/>
          <p:cNvSpPr>
            <a:spLocks noGrp="1"/>
          </p:cNvSpPr>
          <p:nvPr>
            <p:ph type="body" sz="quarter" idx="10" hasCustomPrompt="1"/>
          </p:nvPr>
        </p:nvSpPr>
        <p:spPr>
          <a:xfrm>
            <a:off x="720000" y="906497"/>
            <a:ext cx="7643812" cy="892064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600" b="1">
                <a:solidFill>
                  <a:srgbClr val="102648"/>
                </a:solidFill>
                <a:latin typeface="Titillium Bold"/>
                <a:cs typeface="Titillium 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r-FR" dirty="0" smtClean="0"/>
              <a:t>Niveau de titre 1</a:t>
            </a:r>
          </a:p>
          <a:p>
            <a:pPr lvl="0"/>
            <a:r>
              <a:rPr lang="fr-FR" dirty="0" smtClean="0"/>
              <a:t>Niveau de titre 1</a:t>
            </a:r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1" hasCustomPrompt="1"/>
          </p:nvPr>
        </p:nvSpPr>
        <p:spPr>
          <a:xfrm>
            <a:off x="1078009" y="2164564"/>
            <a:ext cx="7286529" cy="3415435"/>
          </a:xfrm>
          <a:prstGeom prst="rect">
            <a:avLst/>
          </a:prstGeom>
        </p:spPr>
        <p:txBody>
          <a:bodyPr vert="horz" wrap="none" lIns="0" tIns="0" rIns="0" bIns="0"/>
          <a:lstStyle>
            <a:lvl1pPr marL="0" indent="0" algn="dist">
              <a:buNone/>
              <a:defRPr sz="2200" baseline="0">
                <a:solidFill>
                  <a:srgbClr val="FAB600"/>
                </a:solidFill>
                <a:latin typeface="Titillium Regular"/>
                <a:cs typeface="Titillium Regular"/>
              </a:defRPr>
            </a:lvl1pPr>
            <a:lvl2pPr marL="0" indent="0" algn="dist">
              <a:lnSpc>
                <a:spcPct val="90000"/>
              </a:lnSpc>
              <a:spcBef>
                <a:spcPts val="0"/>
              </a:spcBef>
              <a:buFontTx/>
              <a:buNone/>
              <a:defRPr sz="1700" b="1" baseline="0">
                <a:solidFill>
                  <a:srgbClr val="102648"/>
                </a:solidFill>
                <a:latin typeface="Titillium Bold"/>
                <a:cs typeface="Titillium Bold"/>
              </a:defRPr>
            </a:lvl2pPr>
            <a:lvl3pPr marL="0" indent="-180000" algn="dist">
              <a:spcBef>
                <a:spcPts val="300"/>
              </a:spcBef>
              <a:buClr>
                <a:srgbClr val="FAB600"/>
              </a:buClr>
              <a:buFont typeface="Lucida Grande"/>
              <a:buChar char="&gt;"/>
              <a:defRPr sz="1600">
                <a:solidFill>
                  <a:schemeClr val="tx1"/>
                </a:solidFill>
                <a:latin typeface="Titillium Regular"/>
                <a:cs typeface="Titillium Regular"/>
              </a:defRPr>
            </a:lvl3pPr>
          </a:lstStyle>
          <a:p>
            <a:pPr lvl="0"/>
            <a:r>
              <a:rPr lang="fr-FR" dirty="0" smtClean="0"/>
              <a:t>NIVEAU DE TITRE 2</a:t>
            </a:r>
          </a:p>
          <a:p>
            <a:pPr lvl="1"/>
            <a:r>
              <a:rPr lang="fr-FR" dirty="0" smtClean="0"/>
              <a:t>Niveau de sous-titre 3</a:t>
            </a:r>
          </a:p>
          <a:p>
            <a:pPr lvl="1"/>
            <a:endParaRPr lang="fr-FR" dirty="0" smtClean="0"/>
          </a:p>
          <a:p>
            <a:pPr lvl="2"/>
            <a:r>
              <a:rPr lang="fr-FR" dirty="0" smtClean="0"/>
              <a:t>Texte</a:t>
            </a:r>
          </a:p>
          <a:p>
            <a:pPr lvl="2"/>
            <a:r>
              <a:rPr lang="fr-FR" dirty="0" smtClean="0"/>
              <a:t>Texte</a:t>
            </a:r>
          </a:p>
          <a:p>
            <a:pPr lvl="2"/>
            <a:r>
              <a:rPr lang="fr-FR" dirty="0" smtClean="0"/>
              <a:t>Texte</a:t>
            </a:r>
            <a:endParaRPr lang="fr-FR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7344000" y="2584800"/>
            <a:ext cx="720000" cy="108000"/>
          </a:xfrm>
          <a:prstGeom prst="rect">
            <a:avLst/>
          </a:prstGeom>
          <a:solidFill>
            <a:srgbClr val="FAB6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/>
          <p:cNvSpPr/>
          <p:nvPr userDrawn="1"/>
        </p:nvSpPr>
        <p:spPr>
          <a:xfrm>
            <a:off x="1078009" y="5579999"/>
            <a:ext cx="720000" cy="108000"/>
          </a:xfrm>
          <a:prstGeom prst="rect">
            <a:avLst/>
          </a:prstGeom>
          <a:solidFill>
            <a:srgbClr val="FAB6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90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age3PPT_ECN_1-03.jpg" descr="/Volumes/Partage/EnCours/Divers/1601034ECNANT_LogoCharteGraphique/T_PrincipePPT_ECN/BasesImages/Page3PPT_ECN_1-03.jpg"/>
          <p:cNvPicPr>
            <a:picLocks noChangeAspect="1"/>
          </p:cNvPicPr>
          <p:nvPr userDrawn="1"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" name="Espace réservé du texte 8"/>
          <p:cNvSpPr>
            <a:spLocks noGrp="1"/>
          </p:cNvSpPr>
          <p:nvPr>
            <p:ph type="body" sz="quarter" idx="10" hasCustomPrompt="1"/>
          </p:nvPr>
        </p:nvSpPr>
        <p:spPr>
          <a:xfrm>
            <a:off x="720000" y="906497"/>
            <a:ext cx="7643812" cy="892064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600" b="1">
                <a:solidFill>
                  <a:srgbClr val="102648"/>
                </a:solidFill>
                <a:latin typeface="Titillium Bold"/>
                <a:cs typeface="Titillium 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r-FR" dirty="0" smtClean="0"/>
              <a:t>Niveau de titre 1</a:t>
            </a:r>
          </a:p>
          <a:p>
            <a:pPr lvl="0"/>
            <a:r>
              <a:rPr lang="fr-FR" dirty="0" smtClean="0"/>
              <a:t>Niveau de titre 1</a:t>
            </a:r>
            <a:endParaRPr lang="fr-FR" dirty="0"/>
          </a:p>
        </p:txBody>
      </p:sp>
      <p:sp>
        <p:nvSpPr>
          <p:cNvPr id="12" name="Espace réservé du texte 10"/>
          <p:cNvSpPr>
            <a:spLocks noGrp="1"/>
          </p:cNvSpPr>
          <p:nvPr>
            <p:ph type="body" sz="quarter" idx="11" hasCustomPrompt="1"/>
          </p:nvPr>
        </p:nvSpPr>
        <p:spPr>
          <a:xfrm>
            <a:off x="1078009" y="2164565"/>
            <a:ext cx="7286529" cy="1720334"/>
          </a:xfrm>
          <a:prstGeom prst="rect">
            <a:avLst/>
          </a:prstGeom>
        </p:spPr>
        <p:txBody>
          <a:bodyPr vert="horz" wrap="none" lIns="0" tIns="0" rIns="0" bIns="0"/>
          <a:lstStyle>
            <a:lvl1pPr marL="0" indent="0" algn="dist">
              <a:buNone/>
              <a:defRPr sz="2200" baseline="0">
                <a:solidFill>
                  <a:srgbClr val="FAB600"/>
                </a:solidFill>
                <a:latin typeface="Titillium Regular"/>
                <a:cs typeface="Titillium Regular"/>
              </a:defRPr>
            </a:lvl1pPr>
            <a:lvl2pPr marL="0" indent="0" algn="dist">
              <a:lnSpc>
                <a:spcPct val="90000"/>
              </a:lnSpc>
              <a:spcBef>
                <a:spcPts val="0"/>
              </a:spcBef>
              <a:buFontTx/>
              <a:buNone/>
              <a:defRPr sz="1700" b="1" baseline="0">
                <a:solidFill>
                  <a:srgbClr val="102648"/>
                </a:solidFill>
                <a:latin typeface="Titillium Bold"/>
                <a:cs typeface="Titillium Bold"/>
              </a:defRPr>
            </a:lvl2pPr>
            <a:lvl3pPr marL="0" indent="-180000" algn="dist">
              <a:spcBef>
                <a:spcPts val="300"/>
              </a:spcBef>
              <a:buClr>
                <a:srgbClr val="FAB600"/>
              </a:buClr>
              <a:buFont typeface="Lucida Grande"/>
              <a:buChar char="&gt;"/>
              <a:defRPr sz="1600">
                <a:solidFill>
                  <a:schemeClr val="tx1"/>
                </a:solidFill>
                <a:latin typeface="Titillium Regular"/>
                <a:cs typeface="Titillium Regular"/>
              </a:defRPr>
            </a:lvl3pPr>
          </a:lstStyle>
          <a:p>
            <a:pPr lvl="0"/>
            <a:r>
              <a:rPr lang="fr-FR" dirty="0" smtClean="0"/>
              <a:t>NIVEAU DE TITRE 2</a:t>
            </a:r>
          </a:p>
          <a:p>
            <a:pPr lvl="1"/>
            <a:r>
              <a:rPr lang="fr-FR" dirty="0" smtClean="0"/>
              <a:t>Niveau de sous-titre 3</a:t>
            </a:r>
          </a:p>
          <a:p>
            <a:pPr lvl="1"/>
            <a:endParaRPr lang="fr-FR" dirty="0" smtClean="0"/>
          </a:p>
          <a:p>
            <a:pPr lvl="2"/>
            <a:r>
              <a:rPr lang="fr-FR" dirty="0" smtClean="0"/>
              <a:t>Texte</a:t>
            </a:r>
          </a:p>
          <a:p>
            <a:pPr lvl="2"/>
            <a:r>
              <a:rPr lang="fr-FR" dirty="0" smtClean="0"/>
              <a:t>Texte</a:t>
            </a:r>
          </a:p>
          <a:p>
            <a:pPr lvl="2"/>
            <a:r>
              <a:rPr lang="fr-FR" dirty="0" smtClean="0"/>
              <a:t>Texte</a:t>
            </a:r>
            <a:endParaRPr lang="fr-FR" dirty="0"/>
          </a:p>
        </p:txBody>
      </p:sp>
      <p:sp>
        <p:nvSpPr>
          <p:cNvPr id="16" name="Espace réservé pour une image  15"/>
          <p:cNvSpPr>
            <a:spLocks noGrp="1"/>
          </p:cNvSpPr>
          <p:nvPr>
            <p:ph type="pic" sz="quarter" idx="15"/>
          </p:nvPr>
        </p:nvSpPr>
        <p:spPr>
          <a:xfrm>
            <a:off x="1080000" y="3960000"/>
            <a:ext cx="2520000" cy="1691999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19" name="Espace réservé pour une image  15"/>
          <p:cNvSpPr>
            <a:spLocks noGrp="1"/>
          </p:cNvSpPr>
          <p:nvPr>
            <p:ph type="pic" sz="quarter" idx="16"/>
          </p:nvPr>
        </p:nvSpPr>
        <p:spPr>
          <a:xfrm>
            <a:off x="3600000" y="3960000"/>
            <a:ext cx="2520000" cy="1691999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20" name="Espace réservé pour une image  15"/>
          <p:cNvSpPr>
            <a:spLocks noGrp="1"/>
          </p:cNvSpPr>
          <p:nvPr>
            <p:ph type="pic" sz="quarter" idx="17"/>
          </p:nvPr>
        </p:nvSpPr>
        <p:spPr>
          <a:xfrm>
            <a:off x="6120000" y="3960000"/>
            <a:ext cx="2520000" cy="1691999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14" name="Espace réservé pour une image  18"/>
          <p:cNvSpPr>
            <a:spLocks noGrp="1"/>
          </p:cNvSpPr>
          <p:nvPr>
            <p:ph type="pic" sz="quarter" idx="14"/>
          </p:nvPr>
        </p:nvSpPr>
        <p:spPr>
          <a:xfrm>
            <a:off x="3600000" y="5147275"/>
            <a:ext cx="108000" cy="720725"/>
          </a:xfrm>
          <a:prstGeom prst="rect">
            <a:avLst/>
          </a:prstGeom>
          <a:solidFill>
            <a:srgbClr val="FAB600"/>
          </a:solidFill>
          <a:ln>
            <a:noFill/>
          </a:ln>
        </p:spPr>
        <p:txBody>
          <a:bodyPr vert="horz"/>
          <a:lstStyle>
            <a:lvl1pPr>
              <a:defRPr sz="500">
                <a:noFill/>
              </a:defRPr>
            </a:lvl1pPr>
          </a:lstStyle>
          <a:p>
            <a:endParaRPr lang="fr-FR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7344000" y="2584800"/>
            <a:ext cx="720000" cy="108000"/>
          </a:xfrm>
          <a:prstGeom prst="rect">
            <a:avLst/>
          </a:prstGeom>
          <a:solidFill>
            <a:srgbClr val="FAB6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1394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age3PPT_ECN_1-03.jpg" descr="/Volumes/Partage/EnCours/Divers/1601034ECNANT_LogoCharteGraphique/T_PrincipePPT_ECN/BasesImages/Page3PPT_ECN_1-03.jpg"/>
          <p:cNvPicPr>
            <a:picLocks noChangeAspect="1"/>
          </p:cNvPicPr>
          <p:nvPr userDrawn="1"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Espace réservé du texte 8"/>
          <p:cNvSpPr>
            <a:spLocks noGrp="1"/>
          </p:cNvSpPr>
          <p:nvPr>
            <p:ph type="body" sz="quarter" idx="10" hasCustomPrompt="1"/>
          </p:nvPr>
        </p:nvSpPr>
        <p:spPr>
          <a:xfrm>
            <a:off x="720000" y="906497"/>
            <a:ext cx="7643812" cy="892064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600" b="1">
                <a:solidFill>
                  <a:srgbClr val="102648"/>
                </a:solidFill>
                <a:latin typeface="Titillium Bold"/>
                <a:cs typeface="Titillium 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r-FR" dirty="0" smtClean="0"/>
              <a:t>Niveau de titre 1</a:t>
            </a:r>
          </a:p>
          <a:p>
            <a:pPr lvl="0"/>
            <a:r>
              <a:rPr lang="fr-FR" dirty="0" smtClean="0"/>
              <a:t>Niveau de titre 1</a:t>
            </a:r>
            <a:endParaRPr lang="fr-FR" dirty="0"/>
          </a:p>
        </p:txBody>
      </p:sp>
      <p:sp>
        <p:nvSpPr>
          <p:cNvPr id="10" name="Espace réservé pour une image  15"/>
          <p:cNvSpPr>
            <a:spLocks noGrp="1"/>
          </p:cNvSpPr>
          <p:nvPr>
            <p:ph type="pic" sz="quarter" idx="15"/>
          </p:nvPr>
        </p:nvSpPr>
        <p:spPr>
          <a:xfrm>
            <a:off x="1080000" y="3960000"/>
            <a:ext cx="2520000" cy="1691999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11" name="Espace réservé pour une image  15"/>
          <p:cNvSpPr>
            <a:spLocks noGrp="1"/>
          </p:cNvSpPr>
          <p:nvPr>
            <p:ph type="pic" sz="quarter" idx="16"/>
          </p:nvPr>
        </p:nvSpPr>
        <p:spPr>
          <a:xfrm>
            <a:off x="3600000" y="3960000"/>
            <a:ext cx="2520000" cy="1691999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12" name="Espace réservé pour une image  15"/>
          <p:cNvSpPr>
            <a:spLocks noGrp="1"/>
          </p:cNvSpPr>
          <p:nvPr>
            <p:ph type="pic" sz="quarter" idx="17"/>
          </p:nvPr>
        </p:nvSpPr>
        <p:spPr>
          <a:xfrm>
            <a:off x="6120000" y="3960000"/>
            <a:ext cx="2520000" cy="1691999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13" name="Espace réservé pour une image  18"/>
          <p:cNvSpPr>
            <a:spLocks noGrp="1"/>
          </p:cNvSpPr>
          <p:nvPr>
            <p:ph type="pic" sz="quarter" idx="14"/>
          </p:nvPr>
        </p:nvSpPr>
        <p:spPr>
          <a:xfrm>
            <a:off x="3600000" y="5147275"/>
            <a:ext cx="108000" cy="720725"/>
          </a:xfrm>
          <a:prstGeom prst="rect">
            <a:avLst/>
          </a:prstGeom>
          <a:solidFill>
            <a:srgbClr val="FAB600"/>
          </a:solidFill>
          <a:ln>
            <a:noFill/>
          </a:ln>
        </p:spPr>
        <p:txBody>
          <a:bodyPr vert="horz"/>
          <a:lstStyle>
            <a:lvl1pPr>
              <a:defRPr sz="500">
                <a:noFill/>
              </a:defRPr>
            </a:lvl1pPr>
          </a:lstStyle>
          <a:p>
            <a:endParaRPr lang="fr-FR" dirty="0"/>
          </a:p>
        </p:txBody>
      </p:sp>
      <p:sp>
        <p:nvSpPr>
          <p:cNvPr id="14" name="Espace réservé pour une image  15"/>
          <p:cNvSpPr>
            <a:spLocks noGrp="1"/>
          </p:cNvSpPr>
          <p:nvPr>
            <p:ph type="pic" sz="quarter" idx="18"/>
          </p:nvPr>
        </p:nvSpPr>
        <p:spPr>
          <a:xfrm>
            <a:off x="1080000" y="2052000"/>
            <a:ext cx="2520000" cy="1691999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15" name="Espace réservé pour une image  15"/>
          <p:cNvSpPr>
            <a:spLocks noGrp="1"/>
          </p:cNvSpPr>
          <p:nvPr>
            <p:ph type="pic" sz="quarter" idx="19"/>
          </p:nvPr>
        </p:nvSpPr>
        <p:spPr>
          <a:xfrm>
            <a:off x="3600000" y="2052000"/>
            <a:ext cx="2520000" cy="1691999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16" name="Espace réservé pour une image  15"/>
          <p:cNvSpPr>
            <a:spLocks noGrp="1"/>
          </p:cNvSpPr>
          <p:nvPr>
            <p:ph type="pic" sz="quarter" idx="20"/>
          </p:nvPr>
        </p:nvSpPr>
        <p:spPr>
          <a:xfrm>
            <a:off x="6120000" y="2052000"/>
            <a:ext cx="2520000" cy="1691999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17" name="Espace réservé pour une image  18"/>
          <p:cNvSpPr>
            <a:spLocks noGrp="1"/>
          </p:cNvSpPr>
          <p:nvPr>
            <p:ph type="pic" sz="quarter" idx="21"/>
          </p:nvPr>
        </p:nvSpPr>
        <p:spPr>
          <a:xfrm>
            <a:off x="6120000" y="1872000"/>
            <a:ext cx="108000" cy="720725"/>
          </a:xfrm>
          <a:prstGeom prst="rect">
            <a:avLst/>
          </a:prstGeom>
          <a:solidFill>
            <a:srgbClr val="FAB600"/>
          </a:solidFill>
          <a:ln>
            <a:noFill/>
          </a:ln>
        </p:spPr>
        <p:txBody>
          <a:bodyPr vert="horz"/>
          <a:lstStyle>
            <a:lvl1pPr>
              <a:defRPr sz="500">
                <a:noFill/>
              </a:defRPr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415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3996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</p:sldLayoutIdLst>
  <p:hf sldNum="0" hdr="0" ft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>
          <a:xfrm>
            <a:off x="435935" y="3135458"/>
            <a:ext cx="5791829" cy="1925442"/>
          </a:xfrm>
        </p:spPr>
        <p:txBody>
          <a:bodyPr/>
          <a:lstStyle/>
          <a:p>
            <a:r>
              <a:rPr lang="fr-FR" dirty="0"/>
              <a:t>Départs en mobilité</a:t>
            </a:r>
          </a:p>
          <a:p>
            <a:r>
              <a:rPr lang="fr-FR" dirty="0"/>
              <a:t>DD / SE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346575" y="5060899"/>
            <a:ext cx="1881188" cy="390009"/>
          </a:xfrm>
        </p:spPr>
        <p:txBody>
          <a:bodyPr/>
          <a:lstStyle/>
          <a:p>
            <a:r>
              <a:rPr lang="fr-FR" sz="1800" dirty="0" smtClean="0"/>
              <a:t>Novembre 2018</a:t>
            </a: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5697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altLang="fr-FR" sz="2800" dirty="0">
                <a:solidFill>
                  <a:srgbClr val="334553"/>
                </a:solidFill>
              </a:rPr>
              <a:t>Les aides financières gérées par Centrale Nantes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720000" y="5973288"/>
            <a:ext cx="2082577" cy="59376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600913"/>
            <a:ext cx="8893175" cy="5001767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pPr marL="609600" indent="-609600" eaLnBrk="1" hangingPunct="1">
              <a:defRPr/>
            </a:pPr>
            <a:endParaRPr lang="fr-FR" sz="2000" b="1" dirty="0" smtClean="0"/>
          </a:p>
          <a:p>
            <a:pPr marL="609600" indent="-609600" eaLnBrk="1" hangingPunct="1">
              <a:lnSpc>
                <a:spcPct val="160000"/>
              </a:lnSpc>
              <a:buFontTx/>
              <a:buAutoNum type="arabicPeriod"/>
              <a:defRPr/>
            </a:pPr>
            <a:r>
              <a:rPr lang="fr-FR" sz="2400" b="1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Envoléo</a:t>
            </a:r>
            <a:r>
              <a:rPr lang="fr-FR" sz="24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: Région des Pays de La Loire.</a:t>
            </a:r>
          </a:p>
          <a:p>
            <a:pPr marL="609600" indent="-609600" eaLnBrk="1" hangingPunct="1">
              <a:lnSpc>
                <a:spcPct val="160000"/>
              </a:lnSpc>
              <a:buFontTx/>
              <a:buAutoNum type="arabicPeriod"/>
              <a:defRPr/>
            </a:pPr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Erasmus + 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:  Commission Européenne.</a:t>
            </a:r>
          </a:p>
          <a:p>
            <a:pPr marL="609600" indent="-609600" eaLnBrk="1" hangingPunct="1">
              <a:lnSpc>
                <a:spcPct val="160000"/>
              </a:lnSpc>
              <a:buFontTx/>
              <a:buAutoNum type="arabicPeriod"/>
              <a:defRPr/>
            </a:pPr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UFA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 : Programme franco-allemand.</a:t>
            </a:r>
          </a:p>
          <a:p>
            <a:pPr marL="609600" indent="-609600" eaLnBrk="1" hangingPunct="1">
              <a:lnSpc>
                <a:spcPct val="160000"/>
              </a:lnSpc>
              <a:buFontTx/>
              <a:buAutoNum type="arabicPeriod"/>
              <a:defRPr/>
            </a:pPr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FITEC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 : Programme franco-brésilien / argentin / mexicain.</a:t>
            </a:r>
          </a:p>
          <a:p>
            <a:pPr marL="609600" indent="-609600" eaLnBrk="1" hangingPunct="1">
              <a:lnSpc>
                <a:spcPct val="160000"/>
              </a:lnSpc>
              <a:buFontTx/>
              <a:buAutoNum type="arabicPeriod"/>
              <a:defRPr/>
            </a:pPr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Aide à la Mobilité à l’Internationale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 sur critères sociaux </a:t>
            </a:r>
            <a:r>
              <a:rPr lang="fr-FR" sz="240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: CROUS.</a:t>
            </a:r>
            <a:endParaRPr lang="fr-FR" sz="240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39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20000" y="5973288"/>
            <a:ext cx="2082577" cy="59376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95274" y="908050"/>
            <a:ext cx="8305800" cy="5659005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r-FR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Ces aides sont gérées par la DRI</a:t>
            </a:r>
          </a:p>
          <a:p>
            <a:pPr eaLnBrk="1" hangingPunct="1">
              <a:lnSpc>
                <a:spcPct val="80000"/>
              </a:lnSpc>
            </a:pPr>
            <a:endParaRPr lang="fr-FR" altLang="fr-FR" sz="240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fr-FR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Pas de démarche directe de l'étudiant auprès de l'organisme financeur pour les bourses citées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r-FR" altLang="fr-FR" sz="240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fr-FR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L’attribution n'est pas automatique</a:t>
            </a:r>
          </a:p>
          <a:p>
            <a:pPr eaLnBrk="1" hangingPunct="1">
              <a:lnSpc>
                <a:spcPct val="80000"/>
              </a:lnSpc>
            </a:pPr>
            <a:endParaRPr lang="fr-FR" altLang="fr-FR" sz="240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fr-FR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Consulter votre région d'origine, d’autres aides existent peut-être et peuvent être cumulables</a:t>
            </a:r>
          </a:p>
          <a:p>
            <a:pPr eaLnBrk="1" hangingPunct="1">
              <a:lnSpc>
                <a:spcPct val="80000"/>
              </a:lnSpc>
            </a:pPr>
            <a:endParaRPr lang="fr-FR" altLang="fr-FR" sz="240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fr-FR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Dossier pour chaque bourse </a:t>
            </a:r>
            <a:r>
              <a:rPr lang="fr-FR" altLang="fr-FR" sz="24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à séparer </a:t>
            </a:r>
            <a:r>
              <a:rPr lang="fr-FR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du dossier de candidature </a:t>
            </a:r>
          </a:p>
          <a:p>
            <a:pPr eaLnBrk="1" hangingPunct="1">
              <a:lnSpc>
                <a:spcPct val="80000"/>
              </a:lnSpc>
            </a:pPr>
            <a:endParaRPr lang="fr-FR" altLang="fr-FR" sz="240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fr-FR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+ d’informations sur l’intranet</a:t>
            </a:r>
          </a:p>
          <a:p>
            <a:pPr eaLnBrk="1" hangingPunct="1">
              <a:lnSpc>
                <a:spcPct val="80000"/>
              </a:lnSpc>
            </a:pPr>
            <a:endParaRPr lang="fr-FR" altLang="fr-FR" sz="2400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fr-FR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Lettre d’acceptation = début des dossiers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r-FR" altLang="fr-FR" sz="2400" dirty="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r-FR" altLang="fr-FR" sz="24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1907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altLang="fr-FR" sz="2800" dirty="0">
                <a:solidFill>
                  <a:srgbClr val="334553"/>
                </a:solidFill>
              </a:rPr>
              <a:t>Contacts DRI et informations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720000" y="5973288"/>
            <a:ext cx="2082577" cy="59376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589371" y="1584674"/>
            <a:ext cx="8186493" cy="39149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1">
              <a:lnSpc>
                <a:spcPct val="90000"/>
              </a:lnSpc>
              <a:buClr>
                <a:schemeClr val="accent1"/>
              </a:buClr>
              <a:buBlip>
                <a:blip r:embed="rId2"/>
              </a:buBlip>
              <a:defRPr/>
            </a:pPr>
            <a:r>
              <a:rPr lang="en-GB" sz="23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Remise des dossiers de </a:t>
            </a:r>
            <a:r>
              <a:rPr lang="en-GB" sz="23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candidature : Emily DUCOIN CHAI</a:t>
            </a:r>
            <a:endParaRPr lang="en-GB" sz="2300" dirty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lvl="1">
              <a:lnSpc>
                <a:spcPct val="90000"/>
              </a:lnSpc>
              <a:buClr>
                <a:schemeClr val="accent1"/>
              </a:buClr>
              <a:buBlip>
                <a:blip r:embed="rId2"/>
              </a:buBlip>
              <a:defRPr/>
            </a:pPr>
            <a:endParaRPr lang="en-GB" sz="2300" dirty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lvl="1">
              <a:lnSpc>
                <a:spcPct val="90000"/>
              </a:lnSpc>
              <a:buClr>
                <a:schemeClr val="accent1"/>
              </a:buClr>
              <a:buBlip>
                <a:blip r:embed="rId2"/>
              </a:buBlip>
              <a:defRPr/>
            </a:pPr>
            <a:r>
              <a:rPr lang="en-GB" sz="23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Remise des dossiers de </a:t>
            </a:r>
            <a:r>
              <a:rPr lang="en-GB" sz="23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bourses : Caroline KERELLO</a:t>
            </a:r>
            <a:endParaRPr lang="en-GB" sz="2300" dirty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lvl="1">
              <a:lnSpc>
                <a:spcPct val="90000"/>
              </a:lnSpc>
              <a:buClr>
                <a:schemeClr val="accent1"/>
              </a:buClr>
              <a:buBlip>
                <a:blip r:embed="rId2"/>
              </a:buBlip>
              <a:defRPr/>
            </a:pPr>
            <a:endParaRPr lang="en-GB" sz="2300" dirty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lvl="1">
              <a:lnSpc>
                <a:spcPct val="90000"/>
              </a:lnSpc>
              <a:buClr>
                <a:schemeClr val="accent1"/>
              </a:buClr>
              <a:buBlip>
                <a:blip r:embed="rId2"/>
              </a:buBlip>
              <a:defRPr/>
            </a:pPr>
            <a:r>
              <a:rPr lang="en-GB" sz="23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Demandes</a:t>
            </a:r>
            <a:r>
              <a:rPr lang="en-GB" sz="23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de </a:t>
            </a:r>
            <a:r>
              <a:rPr lang="en-GB" sz="23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conseils</a:t>
            </a:r>
            <a:r>
              <a:rPr lang="en-GB" sz="23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: </a:t>
            </a:r>
          </a:p>
          <a:p>
            <a:pPr marL="1257300" lvl="2" indent="-342900">
              <a:lnSpc>
                <a:spcPct val="90000"/>
              </a:lnSpc>
              <a:buClr>
                <a:schemeClr val="accent1"/>
              </a:buClr>
              <a:buFontTx/>
              <a:buChar char="-"/>
              <a:defRPr/>
            </a:pPr>
            <a:r>
              <a:rPr lang="en-GB" sz="23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Frédéric DOREL / Fouad BENNIS</a:t>
            </a:r>
          </a:p>
          <a:p>
            <a:pPr marL="1257300" lvl="2" indent="-342900">
              <a:lnSpc>
                <a:spcPct val="90000"/>
              </a:lnSpc>
              <a:buClr>
                <a:schemeClr val="accent1"/>
              </a:buClr>
              <a:buFontTx/>
              <a:buChar char="-"/>
              <a:defRPr/>
            </a:pPr>
            <a:r>
              <a:rPr lang="en-GB" sz="23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Tuteurs</a:t>
            </a:r>
            <a:r>
              <a:rPr lang="en-GB" sz="23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pays</a:t>
            </a:r>
          </a:p>
          <a:p>
            <a:pPr marL="1257300" lvl="2" indent="-342900">
              <a:lnSpc>
                <a:spcPct val="90000"/>
              </a:lnSpc>
              <a:buClr>
                <a:schemeClr val="accent1"/>
              </a:buClr>
              <a:buFontTx/>
              <a:buChar char="-"/>
              <a:defRPr/>
            </a:pPr>
            <a:r>
              <a:rPr lang="en-GB" sz="23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Etudiants</a:t>
            </a:r>
            <a:r>
              <a:rPr lang="en-GB" sz="23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</a:t>
            </a:r>
            <a:r>
              <a:rPr lang="en-GB" sz="2300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actuellement</a:t>
            </a:r>
            <a:r>
              <a:rPr lang="en-GB" sz="23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en </a:t>
            </a:r>
            <a:r>
              <a:rPr lang="en-GB" sz="2300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mobilité</a:t>
            </a:r>
            <a:endParaRPr lang="en-GB" sz="2300" dirty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lvl="1">
              <a:lnSpc>
                <a:spcPct val="90000"/>
              </a:lnSpc>
              <a:buClr>
                <a:schemeClr val="accent1"/>
              </a:buClr>
              <a:defRPr/>
            </a:pPr>
            <a:endParaRPr lang="en-GB" sz="2300" dirty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lvl="1">
              <a:lnSpc>
                <a:spcPct val="90000"/>
              </a:lnSpc>
              <a:buClr>
                <a:schemeClr val="accent1"/>
              </a:buClr>
              <a:buBlip>
                <a:blip r:embed="rId2"/>
              </a:buBlip>
              <a:defRPr/>
            </a:pPr>
            <a:r>
              <a:rPr lang="en-GB" sz="23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Fiche </a:t>
            </a:r>
            <a:r>
              <a:rPr lang="en-GB" sz="2300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témoignages</a:t>
            </a:r>
            <a:r>
              <a:rPr lang="en-GB" sz="23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</a:t>
            </a:r>
            <a:r>
              <a:rPr lang="en-GB" sz="2300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sur</a:t>
            </a:r>
            <a:r>
              <a:rPr lang="en-GB" sz="23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</a:t>
            </a:r>
            <a:r>
              <a:rPr lang="en-GB" sz="2300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l’intranet</a:t>
            </a:r>
            <a:endParaRPr lang="en-GB" sz="2300" dirty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lvl="1">
              <a:lnSpc>
                <a:spcPct val="90000"/>
              </a:lnSpc>
              <a:buClr>
                <a:schemeClr val="accent1"/>
              </a:buClr>
              <a:buBlip>
                <a:blip r:embed="rId2"/>
              </a:buBlip>
              <a:defRPr/>
            </a:pPr>
            <a:endParaRPr lang="en-GB" sz="2300" dirty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lvl="1">
              <a:lnSpc>
                <a:spcPct val="90000"/>
              </a:lnSpc>
              <a:buClr>
                <a:schemeClr val="accent1"/>
              </a:buClr>
              <a:buBlip>
                <a:blip r:embed="rId2"/>
              </a:buBlip>
              <a:defRPr/>
            </a:pPr>
            <a:r>
              <a:rPr lang="en-GB" sz="2300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Semaine</a:t>
            </a:r>
            <a:r>
              <a:rPr lang="en-GB" sz="23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Internationale </a:t>
            </a:r>
            <a:r>
              <a:rPr lang="en-GB" sz="23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2019</a:t>
            </a:r>
            <a:endParaRPr lang="en-GB" sz="2300" dirty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4345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>
          <a:xfrm>
            <a:off x="435935" y="3135458"/>
            <a:ext cx="5791829" cy="1925442"/>
          </a:xfrm>
        </p:spPr>
        <p:txBody>
          <a:bodyPr/>
          <a:lstStyle/>
          <a:p>
            <a:r>
              <a:rPr lang="fr-FR" dirty="0"/>
              <a:t>Départs en mobilité</a:t>
            </a:r>
          </a:p>
          <a:p>
            <a:r>
              <a:rPr lang="fr-FR" dirty="0"/>
              <a:t>DD / SE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346575" y="5060899"/>
            <a:ext cx="1881188" cy="390009"/>
          </a:xfrm>
        </p:spPr>
        <p:txBody>
          <a:bodyPr/>
          <a:lstStyle/>
          <a:p>
            <a:r>
              <a:rPr lang="fr-FR" sz="1800" dirty="0" smtClean="0"/>
              <a:t>Novembre 2018</a:t>
            </a: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1980741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Mobilité à l’international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1"/>
          </p:nvPr>
        </p:nvSpPr>
        <p:spPr>
          <a:xfrm>
            <a:off x="1078009" y="1520042"/>
            <a:ext cx="7286529" cy="4059957"/>
          </a:xfrm>
        </p:spPr>
        <p:txBody>
          <a:bodyPr/>
          <a:lstStyle/>
          <a:p>
            <a:r>
              <a:rPr lang="fr-FR" dirty="0" smtClean="0"/>
              <a:t>Résultats de la sélection : 136 DD acceptés, 8 SE</a:t>
            </a:r>
          </a:p>
          <a:p>
            <a:endParaRPr lang="fr-FR" dirty="0"/>
          </a:p>
          <a:p>
            <a:endParaRPr lang="fr-FR" dirty="0"/>
          </a:p>
        </p:txBody>
      </p:sp>
      <p:graphicFrame>
        <p:nvGraphicFramePr>
          <p:cNvPr id="6" name="Graphique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6116589"/>
              </p:ext>
            </p:extLst>
          </p:nvPr>
        </p:nvGraphicFramePr>
        <p:xfrm>
          <a:off x="224084" y="1461222"/>
          <a:ext cx="8505825" cy="4600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72269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altLang="fr-FR" sz="2800" dirty="0">
                <a:solidFill>
                  <a:srgbClr val="334553"/>
                </a:solidFill>
              </a:rPr>
              <a:t>ETAPES - SE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720000" y="5973288"/>
            <a:ext cx="2082577" cy="59376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08759" y="1406958"/>
            <a:ext cx="8478982" cy="5314476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90000"/>
              </a:lnSpc>
              <a:buClr>
                <a:schemeClr val="accent1"/>
              </a:buClr>
              <a:buFontTx/>
              <a:buBlip>
                <a:blip r:embed="rId2"/>
              </a:buBlip>
              <a:defRPr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Mobilité encadrée par le </a:t>
            </a:r>
            <a:r>
              <a:rPr lang="fr-FR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Learning Agreement (LA) 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pour valider les crédits acquis. </a:t>
            </a:r>
          </a:p>
          <a:p>
            <a:pPr lvl="2">
              <a:lnSpc>
                <a:spcPct val="90000"/>
              </a:lnSpc>
              <a:buClr>
                <a:schemeClr val="accent1"/>
              </a:buClr>
              <a:buFontTx/>
              <a:buBlip>
                <a:blip r:embed="rId2"/>
              </a:buBlip>
              <a:defRPr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Etablir un pré </a:t>
            </a:r>
            <a:r>
              <a:rPr lang="fr-FR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Learning Agreement 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à Centrale avec le tuteur pays.</a:t>
            </a:r>
          </a:p>
          <a:p>
            <a:pPr lvl="2">
              <a:lnSpc>
                <a:spcPct val="90000"/>
              </a:lnSpc>
              <a:buClr>
                <a:schemeClr val="accent1"/>
              </a:buClr>
              <a:buFontTx/>
              <a:buBlip>
                <a:blip r:embed="rId2"/>
              </a:buBlip>
              <a:defRPr/>
            </a:pP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Arrivée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dans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l’université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d’accueil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: validation du LA avec le 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tuteur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, envoi du LA 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définitif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 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signé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à la DRI de Centrale Nantes.</a:t>
            </a:r>
            <a:endParaRPr lang="fr-FR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lvl="1">
              <a:lnSpc>
                <a:spcPct val="90000"/>
              </a:lnSpc>
              <a:buClr>
                <a:schemeClr val="accent1"/>
              </a:buClr>
              <a:buFontTx/>
              <a:buBlip>
                <a:blip r:embed="rId2"/>
              </a:buBlip>
              <a:defRPr/>
            </a:pPr>
            <a:endParaRPr lang="fr-FR" sz="240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lvl="1">
              <a:lnSpc>
                <a:spcPct val="90000"/>
              </a:lnSpc>
              <a:buClr>
                <a:schemeClr val="accent1"/>
              </a:buClr>
              <a:buFontTx/>
              <a:buBlip>
                <a:blip r:embed="rId2"/>
              </a:buBlip>
              <a:defRPr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SE = 60 ECTS </a:t>
            </a: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dont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</a:t>
            </a: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équivalent TFE.</a:t>
            </a:r>
            <a:endParaRPr lang="fr-FR" sz="240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marL="457200" lvl="1" indent="0">
              <a:lnSpc>
                <a:spcPct val="90000"/>
              </a:lnSpc>
              <a:buClr>
                <a:schemeClr val="accent1"/>
              </a:buClr>
              <a:buNone/>
              <a:defRPr/>
            </a:pP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ATTENTION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: si impossibilité de faire un équivalent TFE chez le partenaire :</a:t>
            </a:r>
          </a:p>
          <a:p>
            <a:pPr marL="914400" lvl="2" indent="0">
              <a:lnSpc>
                <a:spcPct val="90000"/>
              </a:lnSpc>
              <a:buClr>
                <a:schemeClr val="accent1"/>
              </a:buClr>
              <a:buNone/>
              <a:defRPr/>
            </a:pPr>
            <a:r>
              <a:rPr lang="fr-FR" i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Validation minimum de 46 ECTS de cours car TFE = 14 ECTS</a:t>
            </a:r>
          </a:p>
          <a:p>
            <a:pPr marL="457200" lvl="1" indent="0">
              <a:lnSpc>
                <a:spcPct val="90000"/>
              </a:lnSpc>
              <a:buClr>
                <a:schemeClr val="accent1"/>
              </a:buClr>
              <a:buFontTx/>
              <a:buNone/>
              <a:defRPr/>
            </a:pPr>
            <a:endParaRPr lang="fr-FR" dirty="0" smtClean="0">
              <a:latin typeface="Calibri" pitchFamily="34" charset="0"/>
              <a:ea typeface="ＭＳ Ｐゴシック" charset="-128"/>
            </a:endParaRPr>
          </a:p>
          <a:p>
            <a:pPr marL="457200" lvl="1" indent="0">
              <a:lnSpc>
                <a:spcPct val="90000"/>
              </a:lnSpc>
              <a:buClr>
                <a:schemeClr val="accent1"/>
              </a:buClr>
              <a:buNone/>
              <a:defRPr/>
            </a:pPr>
            <a:endParaRPr lang="en-GB" dirty="0" smtClean="0">
              <a:latin typeface="Calibri" pitchFamily="34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61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>
          <a:xfrm>
            <a:off x="720000" y="811497"/>
            <a:ext cx="7643812" cy="892064"/>
          </a:xfrm>
        </p:spPr>
        <p:txBody>
          <a:bodyPr/>
          <a:lstStyle/>
          <a:p>
            <a:r>
              <a:rPr lang="fr-FR" altLang="fr-FR" sz="2800" dirty="0">
                <a:solidFill>
                  <a:srgbClr val="334553"/>
                </a:solidFill>
              </a:rPr>
              <a:t>ETAPES - SE</a:t>
            </a:r>
            <a:endParaRPr lang="fr-FR" sz="2800" dirty="0"/>
          </a:p>
        </p:txBody>
      </p:sp>
      <p:sp>
        <p:nvSpPr>
          <p:cNvPr id="4" name="Rectangle 3"/>
          <p:cNvSpPr/>
          <p:nvPr/>
        </p:nvSpPr>
        <p:spPr>
          <a:xfrm>
            <a:off x="720000" y="5973288"/>
            <a:ext cx="2082577" cy="59376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0" y="1354400"/>
            <a:ext cx="9001125" cy="547391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Blip>
                <a:blip r:embed="rId2"/>
              </a:buBlip>
            </a:pPr>
            <a:r>
              <a:rPr lang="en-GB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ATTENTION ! Date </a:t>
            </a:r>
            <a:r>
              <a:rPr lang="en-GB" altLang="fr-FR" sz="24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limite</a:t>
            </a:r>
            <a:r>
              <a:rPr lang="en-GB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de candidature variable </a:t>
            </a:r>
            <a:r>
              <a:rPr lang="en-GB" altLang="fr-FR" sz="24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selon</a:t>
            </a:r>
            <a:r>
              <a:rPr lang="en-GB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les </a:t>
            </a:r>
            <a:r>
              <a:rPr lang="en-GB" altLang="fr-FR" sz="24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universités</a:t>
            </a:r>
            <a:r>
              <a:rPr lang="en-GB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</a:t>
            </a:r>
            <a:r>
              <a:rPr lang="fr-FR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d’accueil.</a:t>
            </a:r>
          </a:p>
          <a:p>
            <a:pPr marL="457200" lvl="1" indent="0">
              <a:lnSpc>
                <a:spcPct val="90000"/>
              </a:lnSpc>
              <a:buClr>
                <a:schemeClr val="accent1"/>
              </a:buClr>
              <a:buNone/>
            </a:pPr>
            <a:endParaRPr lang="fr-FR" altLang="fr-FR" sz="240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lvl="1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Blip>
                <a:blip r:embed="rId2"/>
              </a:buBlip>
            </a:pPr>
            <a:r>
              <a:rPr lang="fr-FR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Nomination auprès des partenaires par la DRI (sauf free </a:t>
            </a:r>
            <a:r>
              <a:rPr lang="fr-FR" altLang="fr-FR" sz="24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movers</a:t>
            </a:r>
            <a:r>
              <a:rPr lang="fr-FR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)</a:t>
            </a:r>
          </a:p>
          <a:p>
            <a:pPr lvl="1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Blip>
                <a:blip r:embed="rId2"/>
              </a:buBlip>
            </a:pPr>
            <a:endParaRPr lang="fr-FR" altLang="fr-FR" sz="240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lvl="1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Blip>
                <a:blip r:embed="rId2"/>
              </a:buBlip>
            </a:pPr>
            <a:r>
              <a:rPr lang="en-GB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Dossier en </a:t>
            </a:r>
            <a:r>
              <a:rPr lang="en-GB" altLang="fr-FR" sz="24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ligne</a:t>
            </a:r>
            <a:r>
              <a:rPr lang="en-GB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: le </a:t>
            </a:r>
            <a:r>
              <a:rPr lang="en-GB" altLang="fr-FR" sz="24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remettre</a:t>
            </a:r>
            <a:r>
              <a:rPr lang="en-GB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à la DRI en </a:t>
            </a:r>
            <a:r>
              <a:rPr lang="en-GB" altLang="fr-FR" sz="24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un </a:t>
            </a:r>
            <a:r>
              <a:rPr lang="en-GB" altLang="fr-FR" sz="2400" b="1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seul</a:t>
            </a:r>
            <a:r>
              <a:rPr lang="en-GB" altLang="fr-FR" sz="24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PDF</a:t>
            </a:r>
          </a:p>
          <a:p>
            <a:pPr lvl="1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None/>
            </a:pPr>
            <a:r>
              <a:rPr lang="en-GB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   Dossier papier : le </a:t>
            </a:r>
            <a:r>
              <a:rPr lang="en-GB" altLang="fr-FR" sz="24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remplir</a:t>
            </a:r>
            <a:r>
              <a:rPr lang="en-GB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et le </a:t>
            </a:r>
            <a:r>
              <a:rPr lang="en-GB" altLang="fr-FR" sz="24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remettre</a:t>
            </a:r>
            <a:r>
              <a:rPr lang="en-GB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à la DRI pour envoi.</a:t>
            </a:r>
          </a:p>
          <a:p>
            <a:pPr lvl="1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None/>
            </a:pPr>
            <a:r>
              <a:rPr lang="en-GB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		</a:t>
            </a:r>
          </a:p>
          <a:p>
            <a:pPr lvl="1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Blip>
                <a:blip r:embed="rId2"/>
              </a:buBlip>
            </a:pPr>
            <a:r>
              <a:rPr lang="en-GB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Envoi par la DRI des dossiers </a:t>
            </a:r>
            <a:r>
              <a:rPr lang="en-GB" altLang="fr-FR" sz="24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si</a:t>
            </a:r>
            <a:r>
              <a:rPr lang="en-GB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</a:t>
            </a:r>
            <a:r>
              <a:rPr lang="en-GB" altLang="fr-FR" sz="24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nécessaire</a:t>
            </a:r>
            <a:endParaRPr lang="en-GB" altLang="fr-FR" sz="240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lvl="1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Blip>
                <a:blip r:embed="rId2"/>
              </a:buBlip>
            </a:pPr>
            <a:endParaRPr lang="en-GB" altLang="fr-FR" sz="240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lvl="1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Blip>
                <a:blip r:embed="rId2"/>
              </a:buBlip>
            </a:pPr>
            <a:r>
              <a:rPr lang="en-GB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A la fin de la </a:t>
            </a:r>
            <a:r>
              <a:rPr lang="en-GB" altLang="fr-FR" sz="24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mobilité</a:t>
            </a:r>
            <a:r>
              <a:rPr lang="en-GB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: </a:t>
            </a:r>
            <a:r>
              <a:rPr lang="en-GB" altLang="fr-FR" sz="24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remettre</a:t>
            </a:r>
            <a:r>
              <a:rPr lang="en-GB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à la DRI </a:t>
            </a:r>
            <a:r>
              <a:rPr lang="en-GB" altLang="fr-FR" sz="24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ET</a:t>
            </a:r>
            <a:r>
              <a:rPr lang="en-GB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à la </a:t>
            </a:r>
            <a:r>
              <a:rPr lang="en-GB" altLang="fr-FR" sz="24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Scolarité</a:t>
            </a:r>
            <a:r>
              <a:rPr lang="en-GB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les </a:t>
            </a:r>
            <a:r>
              <a:rPr lang="en-GB" altLang="fr-FR" sz="24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relevés</a:t>
            </a:r>
            <a:r>
              <a:rPr lang="en-GB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de notes (transcripts)</a:t>
            </a:r>
          </a:p>
          <a:p>
            <a:pPr lvl="1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Blip>
                <a:blip r:embed="rId2"/>
              </a:buBlip>
            </a:pPr>
            <a:endParaRPr lang="en-GB" altLang="fr-FR" dirty="0" smtClean="0">
              <a:latin typeface="Calibri" pitchFamily="34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61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altLang="fr-FR" sz="2800" dirty="0">
                <a:solidFill>
                  <a:srgbClr val="334553"/>
                </a:solidFill>
              </a:rPr>
              <a:t>ETAPES – DD : avant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720000" y="5973288"/>
            <a:ext cx="2082577" cy="59376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0" y="1503762"/>
            <a:ext cx="9001125" cy="5075167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chemeClr val="accent1"/>
              </a:buClr>
              <a:buFontTx/>
              <a:buBlip>
                <a:blip r:embed="rId2"/>
              </a:buBlip>
              <a:defRPr/>
            </a:pP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Noter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les dates-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limites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sur les sites web des 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universités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ciblées (décembre-mai)</a:t>
            </a:r>
          </a:p>
          <a:p>
            <a:pPr lvl="2">
              <a:buClr>
                <a:schemeClr val="accent1"/>
              </a:buClr>
              <a:buFontTx/>
              <a:buBlip>
                <a:blip r:embed="rId2"/>
              </a:buBlip>
              <a:defRPr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Nomination par la DRI </a:t>
            </a:r>
            <a:r>
              <a:rPr lang="fr-FR" sz="20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(sauf pour les free </a:t>
            </a:r>
            <a:r>
              <a:rPr lang="fr-FR" sz="2000" i="1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movers</a:t>
            </a:r>
            <a:r>
              <a:rPr lang="fr-FR" sz="20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)</a:t>
            </a:r>
          </a:p>
          <a:p>
            <a:pPr marL="457200" lvl="1" indent="0">
              <a:buClr>
                <a:schemeClr val="accent1"/>
              </a:buClr>
              <a:buFontTx/>
              <a:buNone/>
              <a:defRPr/>
            </a:pPr>
            <a:endParaRPr lang="en-GB" sz="105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lvl="1"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/>
            </a:pP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Remplir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le dossier de candidature et le 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remettre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à la DRI</a:t>
            </a:r>
          </a:p>
          <a:p>
            <a:pPr lvl="2">
              <a:buClr>
                <a:schemeClr val="accent1"/>
              </a:buClr>
              <a:defRPr/>
            </a:pPr>
            <a:r>
              <a:rPr lang="en-GB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Certificate of Bachelor 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fourni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par la DRI</a:t>
            </a:r>
          </a:p>
          <a:p>
            <a:pPr lvl="2">
              <a:buClr>
                <a:schemeClr val="accent1"/>
              </a:buClr>
              <a:defRPr/>
            </a:pP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Lettre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de 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recommandation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du 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directeur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des RI (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sur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demande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)</a:t>
            </a:r>
          </a:p>
          <a:p>
            <a:pPr lvl="2">
              <a:buClr>
                <a:schemeClr val="accent1"/>
              </a:buClr>
              <a:defRPr/>
            </a:pP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Autres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lettres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de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recommandation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</a:t>
            </a:r>
            <a:endParaRPr lang="en-GB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lvl="2">
              <a:buClr>
                <a:schemeClr val="accent1"/>
              </a:buClr>
              <a:defRPr/>
            </a:pP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Transcripts  Ei1 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fournis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par la DRI (notes 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internationales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)</a:t>
            </a:r>
          </a:p>
          <a:p>
            <a:pPr lvl="2">
              <a:buClr>
                <a:schemeClr val="accent1"/>
              </a:buClr>
              <a:defRPr/>
            </a:pP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Traduction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des transcripts de 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prépa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à 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prévoir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</a:t>
            </a:r>
          </a:p>
          <a:p>
            <a:pPr lvl="2">
              <a:buClr>
                <a:schemeClr val="accent1"/>
              </a:buClr>
              <a:defRPr/>
            </a:pP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Qualifications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de langue 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demandées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(TOEFL, TOEIC, 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IELTS, GRE, etc.)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lvl="2">
              <a:buClr>
                <a:schemeClr val="accent1"/>
              </a:buClr>
              <a:defRPr/>
            </a:pPr>
            <a:endParaRPr lang="en-GB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marL="457200" lvl="1" indent="0">
              <a:buClr>
                <a:schemeClr val="accent1"/>
              </a:buClr>
              <a:buFontTx/>
              <a:buNone/>
              <a:defRPr/>
            </a:pPr>
            <a:endParaRPr lang="en-GB" sz="180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lvl="1">
              <a:buClr>
                <a:schemeClr val="accent1"/>
              </a:buClr>
              <a:buFont typeface="Wingdings" pitchFamily="2" charset="2"/>
              <a:buNone/>
              <a:defRPr/>
            </a:pPr>
            <a:endParaRPr lang="en-GB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lvl="2">
              <a:buClr>
                <a:schemeClr val="accent1"/>
              </a:buClr>
              <a:buFont typeface="Wingdings" pitchFamily="2" charset="2"/>
              <a:buNone/>
              <a:defRPr/>
            </a:pPr>
            <a:endParaRPr lang="fr-FR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61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altLang="fr-FR" sz="2800" dirty="0">
                <a:solidFill>
                  <a:srgbClr val="334553"/>
                </a:solidFill>
              </a:rPr>
              <a:t>ETAPES – DD : avant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720000" y="5973288"/>
            <a:ext cx="2082577" cy="59376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0" y="1430434"/>
            <a:ext cx="8964613" cy="5267248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10000"/>
              </a:lnSpc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/>
            </a:pP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Réponses des universités entre mars et août.</a:t>
            </a:r>
          </a:p>
          <a:p>
            <a:pPr lvl="1">
              <a:lnSpc>
                <a:spcPct val="110000"/>
              </a:lnSpc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/>
            </a:pP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Hémisphère sud, début en semestre 2 : prévoir un STING long.</a:t>
            </a:r>
          </a:p>
          <a:p>
            <a:pPr lvl="1">
              <a:lnSpc>
                <a:spcPct val="110000"/>
              </a:lnSpc>
              <a:buClr>
                <a:schemeClr val="accent1"/>
              </a:buClr>
              <a:buFontTx/>
              <a:buBlip>
                <a:blip r:embed="rId2"/>
              </a:buBlip>
              <a:defRPr/>
            </a:pP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Formulaires spécifiques à remplir : </a:t>
            </a:r>
          </a:p>
          <a:p>
            <a:pPr marL="914400" lvl="2" indent="0">
              <a:lnSpc>
                <a:spcPct val="110000"/>
              </a:lnSpc>
              <a:buClr>
                <a:schemeClr val="accent1"/>
              </a:buClr>
              <a:buNone/>
              <a:defRPr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Australie/Nouvelle Zélande : Australie </a:t>
            </a:r>
            <a:r>
              <a:rPr lang="fr-FR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Mag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.</a:t>
            </a:r>
          </a:p>
          <a:p>
            <a:pPr marL="914400" lvl="2" indent="0">
              <a:lnSpc>
                <a:spcPct val="110000"/>
              </a:lnSpc>
              <a:buClr>
                <a:schemeClr val="accent1"/>
              </a:buClr>
              <a:buNone/>
              <a:defRPr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Chine : CSC.</a:t>
            </a:r>
          </a:p>
          <a:p>
            <a:pPr lvl="1">
              <a:lnSpc>
                <a:spcPct val="110000"/>
              </a:lnSpc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/>
            </a:pP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Si la formation commence en août : demande de dérogation (DRI/DF) sur la durée du stage (fiche spécifique).</a:t>
            </a:r>
          </a:p>
          <a:p>
            <a:pPr marL="457200" lvl="1" indent="0">
              <a:lnSpc>
                <a:spcPct val="110000"/>
              </a:lnSpc>
              <a:buClr>
                <a:schemeClr val="accent1"/>
              </a:buClr>
              <a:buFontTx/>
              <a:buNone/>
              <a:defRPr/>
            </a:pPr>
            <a:endParaRPr lang="fr-FR" sz="160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lvl="1">
              <a:lnSpc>
                <a:spcPct val="110000"/>
              </a:lnSpc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/>
            </a:pP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Souvent l‘université envoie la réponse – positive </a:t>
            </a:r>
            <a:r>
              <a:rPr lang="fr-FR" sz="24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ou négative –  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seulement à l'étudiant : il faut ABSOLUMENT prévenir la DRI et le tuteur ECN immédiatement.</a:t>
            </a:r>
          </a:p>
        </p:txBody>
      </p:sp>
    </p:spTree>
    <p:extLst>
      <p:ext uri="{BB962C8B-B14F-4D97-AF65-F5344CB8AC3E}">
        <p14:creationId xmlns:p14="http://schemas.microsoft.com/office/powerpoint/2010/main" val="234157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altLang="fr-FR" sz="2800" dirty="0">
                <a:solidFill>
                  <a:srgbClr val="334553"/>
                </a:solidFill>
              </a:rPr>
              <a:t>ETAPES – DD : avant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720000" y="5973288"/>
            <a:ext cx="2082577" cy="59376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1875" y="1472536"/>
            <a:ext cx="8964613" cy="5367649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10000"/>
              </a:lnSpc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/>
            </a:pPr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Etudiants non-européens : attention aux demandes de visa.</a:t>
            </a:r>
          </a:p>
          <a:p>
            <a:pPr marL="457200" lvl="1" indent="0">
              <a:lnSpc>
                <a:spcPct val="110000"/>
              </a:lnSpc>
              <a:buClr>
                <a:schemeClr val="accent1"/>
              </a:buClr>
              <a:buFontTx/>
              <a:buNone/>
              <a:defRPr/>
            </a:pPr>
            <a:endParaRPr lang="fr-FR" sz="1800" b="1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lvl="1">
              <a:lnSpc>
                <a:spcPct val="110000"/>
              </a:lnSpc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/>
            </a:pP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Pas de candidatures multiples sauf cas exceptionnel (USA).</a:t>
            </a:r>
          </a:p>
          <a:p>
            <a:pPr lvl="1">
              <a:lnSpc>
                <a:spcPct val="110000"/>
              </a:lnSpc>
              <a:buClr>
                <a:schemeClr val="accent1"/>
              </a:buClr>
              <a:buFont typeface="Wingdings" pitchFamily="2" charset="2"/>
              <a:buNone/>
              <a:defRPr/>
            </a:pPr>
            <a:endParaRPr lang="fr-FR" sz="180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lvl="1">
              <a:lnSpc>
                <a:spcPct val="110000"/>
              </a:lnSpc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/>
            </a:pP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En cas de refus : le comité de sélection étudiera avec le candidat d'autres possibilités dans le cadre du projet personnel.</a:t>
            </a:r>
          </a:p>
          <a:p>
            <a:pPr marL="457200" lvl="1" indent="0">
              <a:lnSpc>
                <a:spcPct val="110000"/>
              </a:lnSpc>
              <a:buClr>
                <a:schemeClr val="accent1"/>
              </a:buClr>
              <a:buFontTx/>
              <a:buNone/>
              <a:defRPr/>
            </a:pP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			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* Informer immédiatement la DRI et le tuteur !</a:t>
            </a:r>
          </a:p>
          <a:p>
            <a:pPr lvl="1">
              <a:lnSpc>
                <a:spcPct val="110000"/>
              </a:lnSpc>
              <a:buClr>
                <a:schemeClr val="accent1"/>
              </a:buClr>
              <a:buFont typeface="Wingdings" pitchFamily="2" charset="2"/>
              <a:buNone/>
              <a:defRPr/>
            </a:pPr>
            <a:endParaRPr lang="fr-FR" sz="160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lvl="1">
              <a:lnSpc>
                <a:spcPct val="110000"/>
              </a:lnSpc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/>
            </a:pP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Pour tous les échanges avec l’université-cible : copie  au tuteur pays et à la DRI.</a:t>
            </a:r>
          </a:p>
        </p:txBody>
      </p:sp>
    </p:spTree>
    <p:extLst>
      <p:ext uri="{BB962C8B-B14F-4D97-AF65-F5344CB8AC3E}">
        <p14:creationId xmlns:p14="http://schemas.microsoft.com/office/powerpoint/2010/main" val="2292255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altLang="fr-FR" sz="2800" dirty="0">
                <a:solidFill>
                  <a:srgbClr val="334553"/>
                </a:solidFill>
              </a:rPr>
              <a:t>ETAPES – DD : </a:t>
            </a:r>
            <a:r>
              <a:rPr lang="fr-FR" altLang="fr-FR" sz="2800" dirty="0" smtClean="0">
                <a:solidFill>
                  <a:srgbClr val="334553"/>
                </a:solidFill>
              </a:rPr>
              <a:t>pendant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720000" y="5973288"/>
            <a:ext cx="2082577" cy="59376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-12763" y="1377537"/>
            <a:ext cx="9018588" cy="5332019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/>
            </a:pPr>
            <a:r>
              <a:rPr lang="fr-FR" altLang="fr-FR" sz="2000" b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INSCRIPTION A CENTRALE NANTES OBLIGATOIRE</a:t>
            </a:r>
          </a:p>
          <a:p>
            <a:pPr lvl="1">
              <a:buClr>
                <a:schemeClr val="accent1"/>
              </a:buClr>
              <a:buBlip>
                <a:blip r:embed="rId2"/>
              </a:buBlip>
              <a:defRPr/>
            </a:pPr>
            <a:r>
              <a:rPr lang="fr-FR" altLang="fr-FR" sz="2000" b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SI INSCRIPTION REQUISE DANS L’UNIVERSITE–CIBLE (HORS TIME) PREVOIR 2 INSCRIPTIONS</a:t>
            </a:r>
            <a:endParaRPr lang="fr-FR" altLang="fr-FR" sz="2000" b="1" dirty="0">
              <a:solidFill>
                <a:schemeClr val="accent6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marL="457200" lvl="1" indent="0">
              <a:buClr>
                <a:schemeClr val="accent1"/>
              </a:buClr>
              <a:buFontTx/>
              <a:buNone/>
              <a:defRPr/>
            </a:pPr>
            <a:endParaRPr lang="fr-FR" altLang="fr-FR" sz="200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lvl="1"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/>
            </a:pPr>
            <a:r>
              <a:rPr lang="fr-FR" altLang="fr-FR" sz="20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Dès l’arrivée dans le pays : se déclarer au consulat / ambassade</a:t>
            </a:r>
          </a:p>
          <a:p>
            <a:pPr marL="457200" lvl="1" indent="0">
              <a:buClr>
                <a:schemeClr val="accent1"/>
              </a:buClr>
              <a:buNone/>
              <a:defRPr/>
            </a:pPr>
            <a:endParaRPr lang="fr-FR" altLang="fr-FR" sz="200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lvl="1"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/>
            </a:pPr>
            <a:r>
              <a:rPr lang="fr-FR" altLang="fr-FR" sz="20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Attestation de présence à l’université à renvoyer à la DRI</a:t>
            </a:r>
          </a:p>
          <a:p>
            <a:pPr lvl="1"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/>
            </a:pPr>
            <a:endParaRPr lang="fr-FR" altLang="fr-FR" sz="200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lvl="1"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/>
            </a:pPr>
            <a:r>
              <a:rPr lang="fr-FR" altLang="fr-FR" sz="20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Pendant toute la durée du séjour : consulter systématiquement les emails @eleves.ec-nantes.fr </a:t>
            </a:r>
          </a:p>
          <a:p>
            <a:pPr marL="457200" lvl="1" indent="0">
              <a:buClr>
                <a:schemeClr val="accent1"/>
              </a:buClr>
              <a:buNone/>
              <a:defRPr/>
            </a:pPr>
            <a:endParaRPr lang="fr-FR" altLang="fr-FR" sz="200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lvl="1"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/>
            </a:pPr>
            <a:r>
              <a:rPr lang="fr-FR" altLang="fr-FR" sz="20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Un point régulier par mail au tuteur pays avec copie à la DRI</a:t>
            </a:r>
          </a:p>
          <a:p>
            <a:pPr lvl="1">
              <a:buClr>
                <a:schemeClr val="accent1"/>
              </a:buClr>
              <a:buFont typeface="Wingdings" pitchFamily="2" charset="2"/>
              <a:buNone/>
              <a:defRPr/>
            </a:pPr>
            <a:endParaRPr lang="en-GB" altLang="fr-FR" sz="200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lvl="1"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/>
            </a:pPr>
            <a:r>
              <a:rPr lang="en-GB" altLang="fr-FR" sz="20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Toujours</a:t>
            </a:r>
            <a:r>
              <a:rPr lang="en-GB" altLang="fr-FR" sz="20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</a:t>
            </a:r>
            <a:r>
              <a:rPr lang="en-GB" altLang="fr-FR" sz="20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présentation</a:t>
            </a:r>
            <a:r>
              <a:rPr lang="en-GB" altLang="fr-FR" sz="20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</a:t>
            </a:r>
            <a:r>
              <a:rPr lang="en-GB" altLang="fr-FR" sz="20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l’ECN</a:t>
            </a:r>
            <a:r>
              <a:rPr lang="en-GB" altLang="fr-FR" sz="20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</a:t>
            </a:r>
            <a:r>
              <a:rPr lang="en-GB" altLang="fr-FR" sz="20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lors</a:t>
            </a:r>
            <a:r>
              <a:rPr lang="en-GB" altLang="fr-FR" sz="20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de </a:t>
            </a:r>
            <a:r>
              <a:rPr lang="en-GB" altLang="fr-FR" sz="20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journées</a:t>
            </a:r>
            <a:r>
              <a:rPr lang="en-GB" altLang="fr-FR" sz="20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</a:t>
            </a:r>
            <a:r>
              <a:rPr lang="en-GB" altLang="fr-FR" sz="20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internationales</a:t>
            </a:r>
            <a:r>
              <a:rPr lang="en-GB" altLang="fr-FR" sz="20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de </a:t>
            </a:r>
            <a:r>
              <a:rPr lang="en-GB" altLang="fr-FR" sz="20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votre</a:t>
            </a:r>
            <a:r>
              <a:rPr lang="en-GB" altLang="fr-FR" sz="20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</a:t>
            </a:r>
            <a:r>
              <a:rPr lang="en-GB" altLang="fr-FR" sz="20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université</a:t>
            </a:r>
            <a:r>
              <a:rPr lang="en-GB" altLang="fr-FR" sz="20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</a:t>
            </a:r>
            <a:r>
              <a:rPr lang="en-GB" altLang="fr-FR" sz="20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d’accueil</a:t>
            </a:r>
            <a:r>
              <a:rPr lang="en-GB" altLang="fr-FR" sz="20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: </a:t>
            </a:r>
            <a:r>
              <a:rPr lang="en-GB" altLang="fr-FR" sz="20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possibilité</a:t>
            </a:r>
            <a:r>
              <a:rPr lang="en-GB" altLang="fr-FR" sz="20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de </a:t>
            </a:r>
            <a:r>
              <a:rPr lang="en-GB" altLang="fr-FR" sz="20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recevoir</a:t>
            </a:r>
            <a:r>
              <a:rPr lang="en-GB" altLang="fr-FR" sz="20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du </a:t>
            </a:r>
            <a:r>
              <a:rPr lang="en-GB" altLang="fr-FR" sz="20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matériel</a:t>
            </a:r>
            <a:r>
              <a:rPr lang="en-GB" altLang="fr-FR" sz="20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(</a:t>
            </a:r>
            <a:r>
              <a:rPr lang="en-GB" altLang="fr-FR" sz="20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ppt</a:t>
            </a:r>
            <a:r>
              <a:rPr lang="en-GB" altLang="fr-FR" sz="20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, flyers).</a:t>
            </a:r>
          </a:p>
          <a:p>
            <a:pPr lvl="1"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/>
            </a:pPr>
            <a:endParaRPr lang="en-GB" altLang="fr-FR" sz="200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lvl="1"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/>
            </a:pPr>
            <a:r>
              <a:rPr lang="fr-FR" altLang="fr-FR" sz="20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Attention : la mobilité en DD ne peut être arrêtée ou transformée qu'en cas de force majeur</a:t>
            </a:r>
            <a:r>
              <a:rPr lang="fr-FR" altLang="fr-FR" sz="20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</a:t>
            </a:r>
            <a:r>
              <a:rPr lang="fr-FR" altLang="fr-FR" sz="20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(validation par la DRI et la DF)</a:t>
            </a:r>
            <a:endParaRPr lang="en-GB" altLang="fr-FR" sz="200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lvl="1">
              <a:buClr>
                <a:schemeClr val="accent1"/>
              </a:buClr>
              <a:buFont typeface="Wingdings" pitchFamily="2" charset="2"/>
              <a:buNone/>
              <a:defRPr/>
            </a:pPr>
            <a:endParaRPr lang="en-GB" altLang="fr-FR" dirty="0" smtClean="0">
              <a:latin typeface="Calibri" pitchFamily="34" charset="0"/>
              <a:ea typeface="ＭＳ Ｐゴシック" charset="-128"/>
            </a:endParaRPr>
          </a:p>
          <a:p>
            <a:pPr lvl="1">
              <a:lnSpc>
                <a:spcPct val="110000"/>
              </a:lnSpc>
              <a:buClr>
                <a:schemeClr val="accent1"/>
              </a:buClr>
              <a:buFont typeface="Wingdings" pitchFamily="2" charset="2"/>
              <a:buNone/>
              <a:defRPr/>
            </a:pPr>
            <a:endParaRPr lang="en-GB" altLang="fr-FR" dirty="0" smtClean="0">
              <a:latin typeface="Calibri" pitchFamily="34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1482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>
          <a:xfrm>
            <a:off x="1642688" y="538356"/>
            <a:ext cx="7643812" cy="892064"/>
          </a:xfrm>
        </p:spPr>
        <p:txBody>
          <a:bodyPr/>
          <a:lstStyle/>
          <a:p>
            <a:r>
              <a:rPr lang="fr-FR" altLang="fr-FR" sz="2800" dirty="0">
                <a:solidFill>
                  <a:srgbClr val="334553"/>
                </a:solidFill>
              </a:rPr>
              <a:t>ETAPES – DD : </a:t>
            </a:r>
            <a:r>
              <a:rPr lang="fr-FR" altLang="fr-FR" sz="2800" dirty="0" smtClean="0">
                <a:solidFill>
                  <a:srgbClr val="334553"/>
                </a:solidFill>
              </a:rPr>
              <a:t>après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720000" y="5973288"/>
            <a:ext cx="2082577" cy="59376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-107950" y="1033154"/>
            <a:ext cx="9072563" cy="562890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10000"/>
              </a:lnSpc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/>
            </a:pPr>
            <a:r>
              <a:rPr lang="fr-FR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Informer immédiatement la DRI de la fin de la formation et transmettre les </a:t>
            </a:r>
            <a:r>
              <a:rPr lang="fr-FR" altLang="fr-FR" sz="24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transcripts</a:t>
            </a:r>
            <a:r>
              <a:rPr lang="fr-FR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/ l'attestation de fin d'études / le diplôme</a:t>
            </a:r>
          </a:p>
          <a:p>
            <a:pPr lvl="1">
              <a:lnSpc>
                <a:spcPct val="110000"/>
              </a:lnSpc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/>
            </a:pPr>
            <a:r>
              <a:rPr lang="fr-FR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Pour recevoir le diplôme de Centrale Nantes :</a:t>
            </a:r>
          </a:p>
          <a:p>
            <a:pPr lvl="1" algn="ctr">
              <a:lnSpc>
                <a:spcPct val="110000"/>
              </a:lnSpc>
              <a:buClr>
                <a:schemeClr val="accent1"/>
              </a:buClr>
              <a:buFont typeface="Wingdings" pitchFamily="2" charset="2"/>
              <a:buNone/>
              <a:defRPr/>
            </a:pPr>
            <a:r>
              <a:rPr lang="fr-FR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Attestation de fin d’études / Diplôme de l’université d’accueil</a:t>
            </a:r>
          </a:p>
          <a:p>
            <a:pPr lvl="1" algn="ctr">
              <a:lnSpc>
                <a:spcPct val="110000"/>
              </a:lnSpc>
              <a:buClr>
                <a:schemeClr val="accent1"/>
              </a:buClr>
              <a:buFontTx/>
              <a:buNone/>
              <a:defRPr/>
            </a:pPr>
            <a:r>
              <a:rPr lang="fr-FR" altLang="fr-FR" sz="1800" dirty="0" smtClean="0">
                <a:solidFill>
                  <a:srgbClr val="FF0000"/>
                </a:solidFill>
                <a:ea typeface="ＭＳ Ｐゴシック" charset="-128"/>
              </a:rPr>
              <a:t>IMPORTANT: Si l’attestation indique que votre dossier doit être soumis à un jury ou conseil de département, elle ne pourra pas être prise en compte</a:t>
            </a:r>
            <a:endParaRPr lang="fr-FR" altLang="fr-FR" sz="1800" dirty="0" smtClean="0">
              <a:solidFill>
                <a:srgbClr val="FF0000"/>
              </a:solidFill>
              <a:latin typeface="Calibri" pitchFamily="34" charset="0"/>
              <a:ea typeface="ＭＳ Ｐゴシック" charset="-128"/>
            </a:endParaRPr>
          </a:p>
          <a:p>
            <a:pPr lvl="1" algn="ctr">
              <a:lnSpc>
                <a:spcPct val="110000"/>
              </a:lnSpc>
              <a:buClr>
                <a:schemeClr val="accent1"/>
              </a:buClr>
              <a:buFontTx/>
              <a:buNone/>
              <a:defRPr/>
            </a:pPr>
            <a:r>
              <a:rPr lang="fr-FR" altLang="fr-FR" sz="24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+</a:t>
            </a:r>
          </a:p>
          <a:p>
            <a:pPr lvl="1" algn="ctr">
              <a:lnSpc>
                <a:spcPct val="110000"/>
              </a:lnSpc>
              <a:buClr>
                <a:schemeClr val="accent1"/>
              </a:buClr>
              <a:buFont typeface="Wingdings" pitchFamily="2" charset="2"/>
              <a:buNone/>
              <a:defRPr/>
            </a:pPr>
            <a:r>
              <a:rPr lang="fr-FR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	Rapport de fin de séjour à l'international (</a:t>
            </a:r>
            <a:r>
              <a:rPr lang="fr-FR" altLang="fr-FR" sz="2400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ex.SERSE</a:t>
            </a:r>
            <a:r>
              <a:rPr lang="fr-FR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) </a:t>
            </a:r>
            <a:r>
              <a:rPr lang="fr-FR" altLang="fr-FR" sz="18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-&gt; sur la plateforme SERSE</a:t>
            </a:r>
          </a:p>
          <a:p>
            <a:pPr lvl="1">
              <a:lnSpc>
                <a:spcPct val="110000"/>
              </a:lnSpc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/>
            </a:pPr>
            <a:r>
              <a:rPr lang="fr-FR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Dates importantes</a:t>
            </a:r>
            <a:r>
              <a:rPr lang="en-GB" alt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:</a:t>
            </a:r>
          </a:p>
          <a:p>
            <a:pPr marL="914400" lvl="2" indent="0">
              <a:lnSpc>
                <a:spcPct val="110000"/>
              </a:lnSpc>
              <a:buClr>
                <a:schemeClr val="accent1"/>
              </a:buClr>
              <a:buNone/>
              <a:defRPr/>
            </a:pPr>
            <a:r>
              <a:rPr lang="en-GB" altLang="fr-FR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Jury </a:t>
            </a:r>
            <a:r>
              <a:rPr lang="en-GB" altLang="fr-FR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diplôme</a:t>
            </a:r>
            <a:r>
              <a:rPr lang="en-GB" altLang="fr-FR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 : mi-</a:t>
            </a:r>
            <a:r>
              <a:rPr lang="en-GB" altLang="fr-FR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octobre</a:t>
            </a:r>
            <a:endParaRPr lang="en-GB" altLang="fr-FR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charset="-128"/>
            </a:endParaRPr>
          </a:p>
          <a:p>
            <a:pPr marL="914400" lvl="2" indent="0">
              <a:lnSpc>
                <a:spcPct val="110000"/>
              </a:lnSpc>
              <a:buClr>
                <a:schemeClr val="accent1"/>
              </a:buClr>
              <a:buNone/>
              <a:defRPr/>
            </a:pPr>
            <a:r>
              <a:rPr lang="en-GB" altLang="fr-FR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Remise des </a:t>
            </a:r>
            <a:r>
              <a:rPr lang="fr-FR" altLang="fr-FR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charset="-128"/>
              </a:rPr>
              <a:t>diplômes : mi-novembre</a:t>
            </a:r>
          </a:p>
        </p:txBody>
      </p:sp>
      <p:sp>
        <p:nvSpPr>
          <p:cNvPr id="8" name="Rectangle 7"/>
          <p:cNvSpPr/>
          <p:nvPr/>
        </p:nvSpPr>
        <p:spPr>
          <a:xfrm>
            <a:off x="6210795" y="5011387"/>
            <a:ext cx="2896318" cy="1435356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b="1" u="sng" dirty="0">
                <a:solidFill>
                  <a:schemeClr val="tx1"/>
                </a:solidFill>
              </a:rPr>
              <a:t>ATTENTION:</a:t>
            </a:r>
          </a:p>
          <a:p>
            <a:pPr algn="ctr">
              <a:defRPr/>
            </a:pPr>
            <a:r>
              <a:rPr lang="fr-FR" b="1" dirty="0">
                <a:solidFill>
                  <a:schemeClr val="tx1"/>
                </a:solidFill>
              </a:rPr>
              <a:t>L’inscription à Centrale Nantes est obligatoire jusqu’à l’obtention du diplôme étranger</a:t>
            </a:r>
          </a:p>
        </p:txBody>
      </p:sp>
    </p:spTree>
    <p:extLst>
      <p:ext uri="{BB962C8B-B14F-4D97-AF65-F5344CB8AC3E}">
        <p14:creationId xmlns:p14="http://schemas.microsoft.com/office/powerpoint/2010/main" val="53497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648</TotalTime>
  <Words>754</Words>
  <Application>Microsoft Office PowerPoint</Application>
  <PresentationFormat>Affichage à l'écran (4:3)</PresentationFormat>
  <Paragraphs>118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MOSWO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Dominique</dc:creator>
  <cp:lastModifiedBy>Ducoin-Chai Emily</cp:lastModifiedBy>
  <cp:revision>104</cp:revision>
  <dcterms:created xsi:type="dcterms:W3CDTF">2017-01-05T13:27:53Z</dcterms:created>
  <dcterms:modified xsi:type="dcterms:W3CDTF">2018-11-15T10:56:33Z</dcterms:modified>
</cp:coreProperties>
</file>