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5799C-5AA8-4F8C-8D8F-BF2F879FED9A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06B80-E6A3-4A44-BC22-CE03A73453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77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7B65D0-E61B-4803-9D3A-B46C4DC1EC4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40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504AD3-6B93-614B-939C-31645E7C5360}"/>
              </a:ext>
            </a:extLst>
          </p:cNvPr>
          <p:cNvSpPr/>
          <p:nvPr userDrawn="1"/>
        </p:nvSpPr>
        <p:spPr>
          <a:xfrm>
            <a:off x="903515" y="2138880"/>
            <a:ext cx="9742714" cy="3864429"/>
          </a:xfrm>
          <a:prstGeom prst="rect">
            <a:avLst/>
          </a:prstGeom>
          <a:solidFill>
            <a:srgbClr val="10263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A6AC909-0F84-5440-95E4-79B92581F2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8551" y="200319"/>
            <a:ext cx="2884343" cy="162815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B28F638-B361-334A-969F-BAD5598813A2}"/>
              </a:ext>
            </a:extLst>
          </p:cNvPr>
          <p:cNvSpPr/>
          <p:nvPr userDrawn="1"/>
        </p:nvSpPr>
        <p:spPr>
          <a:xfrm>
            <a:off x="10189029" y="6313714"/>
            <a:ext cx="2002971" cy="544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9FCE2-4CF3-A544-891D-EC414D963B8C}"/>
              </a:ext>
            </a:extLst>
          </p:cNvPr>
          <p:cNvSpPr/>
          <p:nvPr userDrawn="1"/>
        </p:nvSpPr>
        <p:spPr>
          <a:xfrm rot="5400000">
            <a:off x="65297" y="293832"/>
            <a:ext cx="1014397" cy="426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6CF11EDE-DA3A-B74A-B597-DCB8A9CB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3" y="2694376"/>
            <a:ext cx="7162800" cy="1562098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FDF92C7-BD11-EE4A-BEBC-BCFD87B90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5513" y="4376056"/>
            <a:ext cx="7162800" cy="8817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2AF2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7E19BFB-ED55-6149-8280-06E4D5B3EA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8320" y="339428"/>
            <a:ext cx="4363060" cy="134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19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807922-9A91-8D45-81F4-E77BBE69381C}"/>
              </a:ext>
            </a:extLst>
          </p:cNvPr>
          <p:cNvSpPr/>
          <p:nvPr userDrawn="1"/>
        </p:nvSpPr>
        <p:spPr>
          <a:xfrm>
            <a:off x="0" y="0"/>
            <a:ext cx="4974956" cy="6858000"/>
          </a:xfrm>
          <a:prstGeom prst="rect">
            <a:avLst/>
          </a:prstGeom>
          <a:solidFill>
            <a:srgbClr val="102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990FBC1-C826-C648-B93D-F4760569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468741" cy="1600200"/>
          </a:xfrm>
        </p:spPr>
        <p:txBody>
          <a:bodyPr anchor="t"/>
          <a:lstStyle>
            <a:lvl1pPr>
              <a:defRPr sz="3200">
                <a:solidFill>
                  <a:srgbClr val="F2AF2A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102635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EE1A0-340C-6B46-A39A-DCFC8CE5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468741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CF3CB9-D7F7-D840-A886-BE24B0DD14C2}"/>
              </a:ext>
            </a:extLst>
          </p:cNvPr>
          <p:cNvSpPr/>
          <p:nvPr userDrawn="1"/>
        </p:nvSpPr>
        <p:spPr>
          <a:xfrm rot="5400000">
            <a:off x="389390" y="214825"/>
            <a:ext cx="501650" cy="72000"/>
          </a:xfrm>
          <a:prstGeom prst="rect">
            <a:avLst/>
          </a:prstGeom>
          <a:solidFill>
            <a:srgbClr val="F2AF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410356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E2EB3247-1C69-A44B-9E29-4BEB373550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81563" cy="6858000"/>
          </a:xfrm>
          <a:ln>
            <a:noFill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83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12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7E9EA6-6ED4-DD4A-8F6A-965305FF7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15518" y="1402598"/>
            <a:ext cx="8059119" cy="4037308"/>
          </a:xfrm>
          <a:solidFill>
            <a:srgbClr val="102635"/>
          </a:solidFill>
          <a:ln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590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0E60D-27AF-5F4A-B596-8FAB13C1D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>
                <a:solidFill>
                  <a:srgbClr val="F2AF2A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E336AC-CA4A-564C-9346-61874B934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559756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4E336AC-CA4A-564C-9346-61874B934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0001"/>
            <a:ext cx="9144000" cy="6289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C7BD5DE-EE6B-0340-A0F2-322CC816C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52945"/>
            <a:ext cx="9144000" cy="157431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2413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35E8C-4409-E540-9DED-F5186EFCE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D4BAF8-5C10-254A-9E2F-7B64CA00E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88298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A27CC-BC5D-E446-863D-1C6F94B3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B4036-6B4B-8D41-A000-620388B3E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33AAB1-FFDB-B24E-A66E-FA899123F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5727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9C3FB-FC4A-2E4E-8750-9F08E5C6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107214"/>
          </a:xfrm>
        </p:spPr>
        <p:txBody>
          <a:bodyPr anchor="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1E2DAD-5087-E24B-B6F4-DA08B580A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102635"/>
          </a:solidFill>
        </p:spPr>
        <p:txBody>
          <a:bodyPr anchor="t"/>
          <a:lstStyle>
            <a:lvl1pPr marL="0" indent="0">
              <a:buNone/>
              <a:defRPr sz="2400" b="0">
                <a:solidFill>
                  <a:srgbClr val="F2AF2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C05F04-D972-BA4D-88BF-BE8BF71C4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FFA080-0823-D34E-8CB3-063C203CF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102635"/>
          </a:solidFill>
        </p:spPr>
        <p:txBody>
          <a:bodyPr anchor="t"/>
          <a:lstStyle>
            <a:lvl1pPr marL="0" indent="0">
              <a:buNone/>
              <a:defRPr sz="2400" b="0">
                <a:solidFill>
                  <a:srgbClr val="F2AF2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03441E-8653-3D46-9266-BB0B8E001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6050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90FBC1-C826-C648-B93D-F4760569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EE1A0-340C-6B46-A39A-DCFC8CE5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7779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807922-9A91-8D45-81F4-E77BBE69381C}"/>
              </a:ext>
            </a:extLst>
          </p:cNvPr>
          <p:cNvSpPr/>
          <p:nvPr userDrawn="1"/>
        </p:nvSpPr>
        <p:spPr>
          <a:xfrm>
            <a:off x="0" y="0"/>
            <a:ext cx="4974956" cy="6858000"/>
          </a:xfrm>
          <a:prstGeom prst="rect">
            <a:avLst/>
          </a:prstGeom>
          <a:solidFill>
            <a:srgbClr val="F2A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990FBC1-C826-C648-B93D-F4760569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468741" cy="1600200"/>
          </a:xfrm>
        </p:spPr>
        <p:txBody>
          <a:bodyPr anchor="t"/>
          <a:lstStyle>
            <a:lvl1pPr>
              <a:defRPr sz="3200">
                <a:solidFill>
                  <a:srgbClr val="102635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102635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EE1A0-340C-6B46-A39A-DCFC8CE5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468741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0263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CF3CB9-D7F7-D840-A886-BE24B0DD14C2}"/>
              </a:ext>
            </a:extLst>
          </p:cNvPr>
          <p:cNvSpPr/>
          <p:nvPr userDrawn="1"/>
        </p:nvSpPr>
        <p:spPr>
          <a:xfrm rot="5400000">
            <a:off x="389390" y="214825"/>
            <a:ext cx="501650" cy="72000"/>
          </a:xfrm>
          <a:prstGeom prst="rect">
            <a:avLst/>
          </a:prstGeom>
          <a:solidFill>
            <a:srgbClr val="1026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87829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329957-79BE-7B42-8071-131828F0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636"/>
            <a:ext cx="10515600" cy="1197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1BE8CD-3C1E-6B44-9121-523A32D52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141E3-5415-F647-99B8-362F2FD67D4F}"/>
              </a:ext>
            </a:extLst>
          </p:cNvPr>
          <p:cNvSpPr/>
          <p:nvPr userDrawn="1"/>
        </p:nvSpPr>
        <p:spPr>
          <a:xfrm rot="5400000">
            <a:off x="172215" y="396000"/>
            <a:ext cx="900000" cy="108000"/>
          </a:xfrm>
          <a:prstGeom prst="rect">
            <a:avLst/>
          </a:prstGeom>
          <a:solidFill>
            <a:srgbClr val="FAB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F41ED70-16F3-D743-BF46-CB22CE924711}"/>
              </a:ext>
            </a:extLst>
          </p:cNvPr>
          <p:cNvSpPr txBox="1"/>
          <p:nvPr userDrawn="1"/>
        </p:nvSpPr>
        <p:spPr>
          <a:xfrm>
            <a:off x="4564251" y="6442129"/>
            <a:ext cx="2874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F2AF2A"/>
                </a:solidFill>
                <a:latin typeface="Titillium" pitchFamily="2" charset="77"/>
              </a:rPr>
              <a:t>www.ec-nantes.fr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7C0BE14-3DC1-8144-BF34-5C7779060D4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111601" y="6302866"/>
            <a:ext cx="2030522" cy="55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5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2AF2A"/>
          </a:solidFill>
          <a:latin typeface="Titillium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24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20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18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18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91435" y="1317104"/>
          <a:ext cx="12011902" cy="50190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7993">
                  <a:extLst>
                    <a:ext uri="{9D8B030D-6E8A-4147-A177-3AD203B41FA5}">
                      <a16:colId xmlns:a16="http://schemas.microsoft.com/office/drawing/2014/main" val="867827801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2336341917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180388356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555019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1118591669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1890848743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229713283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007838777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4124763875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2311524020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1095148741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204736046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4087603034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349727202"/>
                    </a:ext>
                  </a:extLst>
                </a:gridCol>
              </a:tblGrid>
              <a:tr h="364199">
                <a:tc gridSpan="11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  <a:latin typeface="Titillium" panose="00000500000000000000" pitchFamily="50" charset="0"/>
                        </a:rPr>
                        <a:t>Année</a:t>
                      </a:r>
                      <a:r>
                        <a:rPr lang="fr-FR" sz="1600" baseline="0" dirty="0" smtClean="0">
                          <a:solidFill>
                            <a:schemeClr val="bg1"/>
                          </a:solidFill>
                          <a:latin typeface="Titillium" panose="00000500000000000000" pitchFamily="50" charset="0"/>
                        </a:rPr>
                        <a:t> 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  <a:latin typeface="Titillium" panose="00000500000000000000" pitchFamily="50" charset="0"/>
                        </a:rPr>
                        <a:t>Année N+1</a:t>
                      </a:r>
                      <a:endParaRPr lang="fr-FR" sz="1600" dirty="0">
                        <a:solidFill>
                          <a:schemeClr val="bg1"/>
                        </a:solidFill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75591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Février</a:t>
                      </a: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Mars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Avril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Mai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Juin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Juillet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Aout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Septembre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Octobre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Novembre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Décembre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Janvier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Février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Mars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97282"/>
                  </a:ext>
                </a:extLst>
              </a:tr>
              <a:tr h="4284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332680"/>
                  </a:ext>
                </a:extLst>
              </a:tr>
            </a:tbl>
          </a:graphicData>
        </a:graphic>
      </p:graphicFrame>
      <p:sp>
        <p:nvSpPr>
          <p:cNvPr id="3" name="Organigramme : Décision 2"/>
          <p:cNvSpPr/>
          <p:nvPr/>
        </p:nvSpPr>
        <p:spPr>
          <a:xfrm rot="5400000">
            <a:off x="361638" y="2600146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8581" y="2917384"/>
            <a:ext cx="1396128" cy="50783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02/N - Clôture dépôt dossier de faisabilité - Promotion de l’année 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28800" y="3613217"/>
            <a:ext cx="7355840" cy="32984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Rédaction dossier de validation pour le candidat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(accompagnement éventuel)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72724" y="2120927"/>
            <a:ext cx="11883633" cy="41673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Analyse de la faisabilité de la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demande toute l’année – Réception des dossiers au fil de l’eau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7877387" y="4772933"/>
            <a:ext cx="3291839" cy="40249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Organisation du jury et étude dossier de validation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727398" y="2917384"/>
            <a:ext cx="1311948" cy="50783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01/04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Date limite recevabilité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Inscription candidat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1268564" y="6082093"/>
            <a:ext cx="828000" cy="2033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Jury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VAE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768907" y="4024716"/>
            <a:ext cx="110578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15/12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Date limite dépôt </a:t>
            </a: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dossier de validation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20" name="Titre 1"/>
          <p:cNvSpPr>
            <a:spLocks noGrp="1"/>
          </p:cNvSpPr>
          <p:nvPr>
            <p:ph type="title"/>
          </p:nvPr>
        </p:nvSpPr>
        <p:spPr>
          <a:xfrm>
            <a:off x="838200" y="165470"/>
            <a:ext cx="10515600" cy="636787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tillium" panose="00000500000000000000" pitchFamily="50" charset="0"/>
              </a:rPr>
              <a:t>Le </a:t>
            </a:r>
            <a:r>
              <a:rPr lang="fr-FR" dirty="0" smtClean="0">
                <a:latin typeface="Titillium" panose="00000500000000000000" pitchFamily="50" charset="0"/>
              </a:rPr>
              <a:t>calendrier</a:t>
            </a:r>
            <a:endParaRPr lang="fr-FR" dirty="0">
              <a:latin typeface="Titillium" panose="00000500000000000000" pitchFamily="50" charset="0"/>
            </a:endParaRPr>
          </a:p>
        </p:txBody>
      </p:sp>
      <p:sp>
        <p:nvSpPr>
          <p:cNvPr id="21" name="Organigramme : Décision 20"/>
          <p:cNvSpPr/>
          <p:nvPr/>
        </p:nvSpPr>
        <p:spPr>
          <a:xfrm rot="5400000">
            <a:off x="1824691" y="2600146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22" name="Organigramme : Décision 21"/>
          <p:cNvSpPr/>
          <p:nvPr/>
        </p:nvSpPr>
        <p:spPr>
          <a:xfrm rot="5400000">
            <a:off x="9168639" y="3630280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23" name="Organigramme : Décision 22"/>
          <p:cNvSpPr/>
          <p:nvPr/>
        </p:nvSpPr>
        <p:spPr>
          <a:xfrm rot="5400000">
            <a:off x="11529403" y="5723167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18" name="Organigramme : Décision 17"/>
          <p:cNvSpPr/>
          <p:nvPr/>
        </p:nvSpPr>
        <p:spPr>
          <a:xfrm rot="5400000">
            <a:off x="4663854" y="2600146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31" name="Organigramme : Décision 30"/>
          <p:cNvSpPr/>
          <p:nvPr/>
        </p:nvSpPr>
        <p:spPr>
          <a:xfrm rot="5400000">
            <a:off x="152836" y="6414844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840203" y="4296498"/>
            <a:ext cx="78021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1</a:t>
            </a:r>
            <a:r>
              <a:rPr kumimoji="0" lang="fr-FR" sz="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er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 atelier collectif - </a:t>
            </a:r>
            <a:r>
              <a:rPr kumimoji="0" lang="fr-FR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Méthodo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704734" y="4296498"/>
            <a:ext cx="7802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Atelier 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individuel</a:t>
            </a:r>
          </a:p>
        </p:txBody>
      </p:sp>
      <p:sp>
        <p:nvSpPr>
          <p:cNvPr id="39" name="Organigramme : Décision 38"/>
          <p:cNvSpPr>
            <a:spLocks noChangeAspect="1"/>
          </p:cNvSpPr>
          <p:nvPr/>
        </p:nvSpPr>
        <p:spPr>
          <a:xfrm rot="5400000">
            <a:off x="9798247" y="5213496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9559766" y="5462288"/>
            <a:ext cx="78021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Atelier collectif – Préparation à la soutenance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1" name="Organigramme : Décision 40"/>
          <p:cNvSpPr/>
          <p:nvPr/>
        </p:nvSpPr>
        <p:spPr>
          <a:xfrm rot="5400000">
            <a:off x="6378222" y="2600146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141274" y="2917384"/>
            <a:ext cx="78021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Réunion d’info </a:t>
            </a:r>
            <a:r>
              <a:rPr kumimoji="0" lang="fr-FR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co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3" name="Organigramme : Décision 42"/>
          <p:cNvSpPr>
            <a:spLocks noChangeAspect="1"/>
          </p:cNvSpPr>
          <p:nvPr/>
        </p:nvSpPr>
        <p:spPr>
          <a:xfrm rot="5400000">
            <a:off x="10710950" y="5213496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0441442" y="5466413"/>
            <a:ext cx="780217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Jury blanc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5" name="Organigramme : Décision 44"/>
          <p:cNvSpPr>
            <a:spLocks noChangeAspect="1"/>
          </p:cNvSpPr>
          <p:nvPr/>
        </p:nvSpPr>
        <p:spPr>
          <a:xfrm rot="5400000">
            <a:off x="2993798" y="4007965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v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6" name="Organigramme : Décision 45"/>
          <p:cNvSpPr>
            <a:spLocks noChangeAspect="1"/>
          </p:cNvSpPr>
          <p:nvPr/>
        </p:nvSpPr>
        <p:spPr>
          <a:xfrm rot="5400000">
            <a:off x="3792368" y="4007965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7" name="Organigramme : Décision 46"/>
          <p:cNvSpPr>
            <a:spLocks noChangeAspect="1"/>
          </p:cNvSpPr>
          <p:nvPr/>
        </p:nvSpPr>
        <p:spPr>
          <a:xfrm rot="5400000">
            <a:off x="6381624" y="4007965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559790" y="4296498"/>
            <a:ext cx="7802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Atelier 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individuel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6111976" y="4273232"/>
            <a:ext cx="7802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Atelier individuel 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50" name="Organigramme : Décision 49"/>
          <p:cNvSpPr>
            <a:spLocks noChangeAspect="1"/>
          </p:cNvSpPr>
          <p:nvPr/>
        </p:nvSpPr>
        <p:spPr>
          <a:xfrm rot="5400000">
            <a:off x="2102413" y="4007965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v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51" name="Organigramme : Décision 50"/>
          <p:cNvSpPr>
            <a:spLocks noChangeAspect="1"/>
          </p:cNvSpPr>
          <p:nvPr/>
        </p:nvSpPr>
        <p:spPr>
          <a:xfrm rot="5400000">
            <a:off x="8092895" y="4007965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823247" y="4273232"/>
            <a:ext cx="7802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Atelier individuel 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422923" y="2917384"/>
            <a:ext cx="78021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Réunion d’info </a:t>
            </a:r>
            <a:r>
              <a:rPr kumimoji="0" lang="fr-FR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co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62018" y="6427913"/>
            <a:ext cx="984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Accompagnement</a:t>
            </a:r>
          </a:p>
        </p:txBody>
      </p:sp>
      <p:sp>
        <p:nvSpPr>
          <p:cNvPr id="54" name="Organigramme : Décision 53"/>
          <p:cNvSpPr>
            <a:spLocks noChangeAspect="1"/>
          </p:cNvSpPr>
          <p:nvPr/>
        </p:nvSpPr>
        <p:spPr>
          <a:xfrm rot="5400000">
            <a:off x="2102413" y="6426499"/>
            <a:ext cx="241199" cy="216000"/>
          </a:xfrm>
          <a:prstGeom prst="flowChartDecis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74162" y="6427913"/>
            <a:ext cx="984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  <a:ea typeface="+mn-ea"/>
                <a:cs typeface="+mn-cs"/>
              </a:rPr>
              <a:t>Processus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Titillium" panose="00000500000000000000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0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Personnalisé 1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Grand écran</PresentationFormat>
  <Paragraphs>42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Police système Courant</vt:lpstr>
      <vt:lpstr>Titillium</vt:lpstr>
      <vt:lpstr>1_Thème Office</vt:lpstr>
      <vt:lpstr>Le calendrier</vt:lpstr>
    </vt:vector>
  </TitlesOfParts>
  <Company>Centrale nantes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calendrier</dc:title>
  <dc:creator>Melissa Pontais</dc:creator>
  <cp:lastModifiedBy>Melissa Pontais</cp:lastModifiedBy>
  <cp:revision>1</cp:revision>
  <dcterms:created xsi:type="dcterms:W3CDTF">2025-03-28T13:25:37Z</dcterms:created>
  <dcterms:modified xsi:type="dcterms:W3CDTF">2025-03-28T13:25:51Z</dcterms:modified>
</cp:coreProperties>
</file>