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0504AD3-6B93-614B-939C-31645E7C5360}"/>
              </a:ext>
            </a:extLst>
          </p:cNvPr>
          <p:cNvSpPr/>
          <p:nvPr userDrawn="1"/>
        </p:nvSpPr>
        <p:spPr>
          <a:xfrm>
            <a:off x="903515" y="2138880"/>
            <a:ext cx="9742714" cy="3864429"/>
          </a:xfrm>
          <a:prstGeom prst="rect">
            <a:avLst/>
          </a:prstGeom>
          <a:solidFill>
            <a:srgbClr val="10263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A6AC909-0F84-5440-95E4-79B92581F2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68551" y="200319"/>
            <a:ext cx="2884343" cy="162815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B28F638-B361-334A-969F-BAD5598813A2}"/>
              </a:ext>
            </a:extLst>
          </p:cNvPr>
          <p:cNvSpPr/>
          <p:nvPr userDrawn="1"/>
        </p:nvSpPr>
        <p:spPr>
          <a:xfrm>
            <a:off x="10189029" y="6313714"/>
            <a:ext cx="2002971" cy="5442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89FCE2-4CF3-A544-891D-EC414D963B8C}"/>
              </a:ext>
            </a:extLst>
          </p:cNvPr>
          <p:cNvSpPr/>
          <p:nvPr userDrawn="1"/>
        </p:nvSpPr>
        <p:spPr>
          <a:xfrm rot="5400000">
            <a:off x="65297" y="293832"/>
            <a:ext cx="1014397" cy="4267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6CF11EDE-DA3A-B74A-B597-DCB8A9CBA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513" y="2694376"/>
            <a:ext cx="7162800" cy="1562098"/>
          </a:xfrm>
        </p:spPr>
        <p:txBody>
          <a:bodyPr anchor="ctr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AFDF92C7-BD11-EE4A-BEBC-BCFD87B905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5513" y="4376056"/>
            <a:ext cx="7162800" cy="881743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rgbClr val="F2AF2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7E19BFB-ED55-6149-8280-06E4D5B3EA4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8320" y="339428"/>
            <a:ext cx="4363060" cy="134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105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3_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C807922-9A91-8D45-81F4-E77BBE69381C}"/>
              </a:ext>
            </a:extLst>
          </p:cNvPr>
          <p:cNvSpPr/>
          <p:nvPr userDrawn="1"/>
        </p:nvSpPr>
        <p:spPr>
          <a:xfrm>
            <a:off x="0" y="0"/>
            <a:ext cx="4974956" cy="6858000"/>
          </a:xfrm>
          <a:prstGeom prst="rect">
            <a:avLst/>
          </a:prstGeom>
          <a:solidFill>
            <a:srgbClr val="1026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990FBC1-C826-C648-B93D-F4760569A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468741" cy="1600200"/>
          </a:xfrm>
        </p:spPr>
        <p:txBody>
          <a:bodyPr anchor="t"/>
          <a:lstStyle>
            <a:lvl1pPr>
              <a:defRPr sz="3200">
                <a:solidFill>
                  <a:srgbClr val="F2AF2A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4A36D8-2CE7-1D4C-A059-B31246344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>
              <a:defRPr sz="3200">
                <a:solidFill>
                  <a:srgbClr val="102635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10EE1A0-340C-6B46-A39A-DCFC8CE59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468741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CF3CB9-D7F7-D840-A886-BE24B0DD14C2}"/>
              </a:ext>
            </a:extLst>
          </p:cNvPr>
          <p:cNvSpPr/>
          <p:nvPr userDrawn="1"/>
        </p:nvSpPr>
        <p:spPr>
          <a:xfrm rot="5400000">
            <a:off x="389390" y="214825"/>
            <a:ext cx="501650" cy="72000"/>
          </a:xfrm>
          <a:prstGeom prst="rect">
            <a:avLst/>
          </a:prstGeom>
          <a:solidFill>
            <a:srgbClr val="F2AF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</p:spTree>
    <p:extLst>
      <p:ext uri="{BB962C8B-B14F-4D97-AF65-F5344CB8AC3E}">
        <p14:creationId xmlns:p14="http://schemas.microsoft.com/office/powerpoint/2010/main" val="122443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4A36D8-2CE7-1D4C-A059-B31246344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E2EB3247-1C69-A44B-9E29-4BEB3735504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881563" cy="6858000"/>
          </a:xfrm>
          <a:ln>
            <a:noFill/>
          </a:ln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363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7506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07E9EA6-6ED4-DD4A-8F6A-965305FF74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115518" y="1402598"/>
            <a:ext cx="8059119" cy="4037308"/>
          </a:xfrm>
          <a:solidFill>
            <a:srgbClr val="102635"/>
          </a:solidFill>
          <a:ln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443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20E60D-27AF-5F4A-B596-8FAB13C1D6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/>
          <a:lstStyle>
            <a:lvl1pPr algn="ctr">
              <a:defRPr sz="6000">
                <a:solidFill>
                  <a:srgbClr val="F2AF2A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4E336AC-CA4A-564C-9346-61874B934E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488430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4E336AC-CA4A-564C-9346-61874B934E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0001"/>
            <a:ext cx="9144000" cy="6289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4C7BD5DE-EE6B-0340-A0F2-322CC816C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052945"/>
            <a:ext cx="9144000" cy="1574315"/>
          </a:xfrm>
        </p:spPr>
        <p:txBody>
          <a:bodyPr/>
          <a:lstStyle>
            <a:lvl1pPr algn="ctr">
              <a:defRPr/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4219112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935E8C-4409-E540-9DED-F5186EFCE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D4BAF8-5C10-254A-9E2F-7B64CA00E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090301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0A27CC-BC5D-E446-863D-1C6F94B32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5B4036-6B4B-8D41-A000-620388B3E0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B33AAB1-FFDB-B24E-A66E-FA899123FE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241961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39C3FB-FC4A-2E4E-8750-9F08E5C61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107214"/>
          </a:xfrm>
        </p:spPr>
        <p:txBody>
          <a:bodyPr anchor="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E1E2DAD-5087-E24B-B6F4-DA08B580A7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solidFill>
            <a:srgbClr val="102635"/>
          </a:solidFill>
        </p:spPr>
        <p:txBody>
          <a:bodyPr anchor="t"/>
          <a:lstStyle>
            <a:lvl1pPr marL="0" indent="0">
              <a:buNone/>
              <a:defRPr sz="2400" b="0">
                <a:solidFill>
                  <a:srgbClr val="F2AF2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AC05F04-D972-BA4D-88BF-BE8BF71C4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3FFA080-0823-D34E-8CB3-063C203CF7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solidFill>
            <a:srgbClr val="102635"/>
          </a:solidFill>
        </p:spPr>
        <p:txBody>
          <a:bodyPr anchor="t"/>
          <a:lstStyle>
            <a:lvl1pPr marL="0" indent="0">
              <a:buNone/>
              <a:defRPr sz="2400" b="0">
                <a:solidFill>
                  <a:srgbClr val="F2AF2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703441E-8653-3D46-9266-BB0B8E0019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488116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90FBC1-C826-C648-B93D-F4760569A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4A36D8-2CE7-1D4C-A059-B31246344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10EE1A0-340C-6B46-A39A-DCFC8CE59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293912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C807922-9A91-8D45-81F4-E77BBE69381C}"/>
              </a:ext>
            </a:extLst>
          </p:cNvPr>
          <p:cNvSpPr/>
          <p:nvPr userDrawn="1"/>
        </p:nvSpPr>
        <p:spPr>
          <a:xfrm>
            <a:off x="0" y="0"/>
            <a:ext cx="4974956" cy="6858000"/>
          </a:xfrm>
          <a:prstGeom prst="rect">
            <a:avLst/>
          </a:prstGeom>
          <a:solidFill>
            <a:srgbClr val="F2AF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990FBC1-C826-C648-B93D-F4760569A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468741" cy="1600200"/>
          </a:xfrm>
        </p:spPr>
        <p:txBody>
          <a:bodyPr anchor="t"/>
          <a:lstStyle>
            <a:lvl1pPr>
              <a:defRPr sz="3200">
                <a:solidFill>
                  <a:srgbClr val="102635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4A36D8-2CE7-1D4C-A059-B31246344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>
              <a:defRPr sz="3200">
                <a:solidFill>
                  <a:srgbClr val="102635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10EE1A0-340C-6B46-A39A-DCFC8CE59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468741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102635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CF3CB9-D7F7-D840-A886-BE24B0DD14C2}"/>
              </a:ext>
            </a:extLst>
          </p:cNvPr>
          <p:cNvSpPr/>
          <p:nvPr userDrawn="1"/>
        </p:nvSpPr>
        <p:spPr>
          <a:xfrm rot="5400000">
            <a:off x="389390" y="214825"/>
            <a:ext cx="501650" cy="72000"/>
          </a:xfrm>
          <a:prstGeom prst="rect">
            <a:avLst/>
          </a:prstGeom>
          <a:solidFill>
            <a:srgbClr val="10263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</p:spTree>
    <p:extLst>
      <p:ext uri="{BB962C8B-B14F-4D97-AF65-F5344CB8AC3E}">
        <p14:creationId xmlns:p14="http://schemas.microsoft.com/office/powerpoint/2010/main" val="1233470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3329957-79BE-7B42-8071-131828F07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5636"/>
            <a:ext cx="10515600" cy="11975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41BE8CD-3C1E-6B44-9121-523A32D52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0141E3-5415-F647-99B8-362F2FD67D4F}"/>
              </a:ext>
            </a:extLst>
          </p:cNvPr>
          <p:cNvSpPr/>
          <p:nvPr userDrawn="1"/>
        </p:nvSpPr>
        <p:spPr>
          <a:xfrm rot="5400000">
            <a:off x="172215" y="396000"/>
            <a:ext cx="900000" cy="108000"/>
          </a:xfrm>
          <a:prstGeom prst="rect">
            <a:avLst/>
          </a:prstGeom>
          <a:solidFill>
            <a:srgbClr val="FAB6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F41ED70-16F3-D743-BF46-CB22CE924711}"/>
              </a:ext>
            </a:extLst>
          </p:cNvPr>
          <p:cNvSpPr txBox="1"/>
          <p:nvPr userDrawn="1"/>
        </p:nvSpPr>
        <p:spPr>
          <a:xfrm>
            <a:off x="4564251" y="6442129"/>
            <a:ext cx="28749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rgbClr val="F2AF2A"/>
                </a:solidFill>
                <a:latin typeface="Titillium" pitchFamily="2" charset="77"/>
              </a:rPr>
              <a:t>www.ec-nantes.fr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7C0BE14-3DC1-8144-BF34-5C7779060D4F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111601" y="6302866"/>
            <a:ext cx="2030522" cy="555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93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2AF2A"/>
          </a:solidFill>
          <a:latin typeface="Titillium" pitchFamily="2" charset="77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rgbClr val="102635"/>
          </a:solidFill>
          <a:latin typeface="Titillium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2AF2A"/>
        </a:buClr>
        <a:buSzPct val="80000"/>
        <a:buFont typeface="Police système Courant"/>
        <a:buChar char="&gt;"/>
        <a:defRPr sz="2400" kern="1200">
          <a:solidFill>
            <a:srgbClr val="102635"/>
          </a:solidFill>
          <a:latin typeface="Titillium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2AF2A"/>
        </a:buClr>
        <a:buSzPct val="80000"/>
        <a:buFont typeface="Police système Courant"/>
        <a:buChar char="&gt;"/>
        <a:defRPr sz="2000" kern="1200">
          <a:solidFill>
            <a:srgbClr val="102635"/>
          </a:solidFill>
          <a:latin typeface="Titillium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2AF2A"/>
        </a:buClr>
        <a:buSzPct val="80000"/>
        <a:buFont typeface="Police système Courant"/>
        <a:buChar char="&gt;"/>
        <a:defRPr sz="1800" kern="1200">
          <a:solidFill>
            <a:srgbClr val="102635"/>
          </a:solidFill>
          <a:latin typeface="Titillium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2AF2A"/>
        </a:buClr>
        <a:buSzPct val="80000"/>
        <a:buFont typeface="Police système Courant"/>
        <a:buChar char="&gt;"/>
        <a:defRPr sz="1800" kern="1200">
          <a:solidFill>
            <a:srgbClr val="102635"/>
          </a:solidFill>
          <a:latin typeface="Titillium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123422"/>
              </p:ext>
            </p:extLst>
          </p:nvPr>
        </p:nvGraphicFramePr>
        <p:xfrm>
          <a:off x="91435" y="1317104"/>
          <a:ext cx="12011902" cy="501903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57993">
                  <a:extLst>
                    <a:ext uri="{9D8B030D-6E8A-4147-A177-3AD203B41FA5}">
                      <a16:colId xmlns:a16="http://schemas.microsoft.com/office/drawing/2014/main" val="867827801"/>
                    </a:ext>
                  </a:extLst>
                </a:gridCol>
                <a:gridCol w="857993">
                  <a:extLst>
                    <a:ext uri="{9D8B030D-6E8A-4147-A177-3AD203B41FA5}">
                      <a16:colId xmlns:a16="http://schemas.microsoft.com/office/drawing/2014/main" val="2336341917"/>
                    </a:ext>
                  </a:extLst>
                </a:gridCol>
                <a:gridCol w="857993">
                  <a:extLst>
                    <a:ext uri="{9D8B030D-6E8A-4147-A177-3AD203B41FA5}">
                      <a16:colId xmlns:a16="http://schemas.microsoft.com/office/drawing/2014/main" val="3180388356"/>
                    </a:ext>
                  </a:extLst>
                </a:gridCol>
                <a:gridCol w="857993">
                  <a:extLst>
                    <a:ext uri="{9D8B030D-6E8A-4147-A177-3AD203B41FA5}">
                      <a16:colId xmlns:a16="http://schemas.microsoft.com/office/drawing/2014/main" val="3555019"/>
                    </a:ext>
                  </a:extLst>
                </a:gridCol>
                <a:gridCol w="857993">
                  <a:extLst>
                    <a:ext uri="{9D8B030D-6E8A-4147-A177-3AD203B41FA5}">
                      <a16:colId xmlns:a16="http://schemas.microsoft.com/office/drawing/2014/main" val="1118591669"/>
                    </a:ext>
                  </a:extLst>
                </a:gridCol>
                <a:gridCol w="857993">
                  <a:extLst>
                    <a:ext uri="{9D8B030D-6E8A-4147-A177-3AD203B41FA5}">
                      <a16:colId xmlns:a16="http://schemas.microsoft.com/office/drawing/2014/main" val="1890848743"/>
                    </a:ext>
                  </a:extLst>
                </a:gridCol>
                <a:gridCol w="857993">
                  <a:extLst>
                    <a:ext uri="{9D8B030D-6E8A-4147-A177-3AD203B41FA5}">
                      <a16:colId xmlns:a16="http://schemas.microsoft.com/office/drawing/2014/main" val="229713283"/>
                    </a:ext>
                  </a:extLst>
                </a:gridCol>
                <a:gridCol w="857993">
                  <a:extLst>
                    <a:ext uri="{9D8B030D-6E8A-4147-A177-3AD203B41FA5}">
                      <a16:colId xmlns:a16="http://schemas.microsoft.com/office/drawing/2014/main" val="3007838777"/>
                    </a:ext>
                  </a:extLst>
                </a:gridCol>
                <a:gridCol w="857993">
                  <a:extLst>
                    <a:ext uri="{9D8B030D-6E8A-4147-A177-3AD203B41FA5}">
                      <a16:colId xmlns:a16="http://schemas.microsoft.com/office/drawing/2014/main" val="4124763875"/>
                    </a:ext>
                  </a:extLst>
                </a:gridCol>
                <a:gridCol w="857993">
                  <a:extLst>
                    <a:ext uri="{9D8B030D-6E8A-4147-A177-3AD203B41FA5}">
                      <a16:colId xmlns:a16="http://schemas.microsoft.com/office/drawing/2014/main" val="2311524020"/>
                    </a:ext>
                  </a:extLst>
                </a:gridCol>
                <a:gridCol w="857993">
                  <a:extLst>
                    <a:ext uri="{9D8B030D-6E8A-4147-A177-3AD203B41FA5}">
                      <a16:colId xmlns:a16="http://schemas.microsoft.com/office/drawing/2014/main" val="1095148741"/>
                    </a:ext>
                  </a:extLst>
                </a:gridCol>
                <a:gridCol w="857993">
                  <a:extLst>
                    <a:ext uri="{9D8B030D-6E8A-4147-A177-3AD203B41FA5}">
                      <a16:colId xmlns:a16="http://schemas.microsoft.com/office/drawing/2014/main" val="3204736046"/>
                    </a:ext>
                  </a:extLst>
                </a:gridCol>
                <a:gridCol w="857993">
                  <a:extLst>
                    <a:ext uri="{9D8B030D-6E8A-4147-A177-3AD203B41FA5}">
                      <a16:colId xmlns:a16="http://schemas.microsoft.com/office/drawing/2014/main" val="4087603034"/>
                    </a:ext>
                  </a:extLst>
                </a:gridCol>
                <a:gridCol w="857993">
                  <a:extLst>
                    <a:ext uri="{9D8B030D-6E8A-4147-A177-3AD203B41FA5}">
                      <a16:colId xmlns:a16="http://schemas.microsoft.com/office/drawing/2014/main" val="3349727202"/>
                    </a:ext>
                  </a:extLst>
                </a:gridCol>
              </a:tblGrid>
              <a:tr h="364199">
                <a:tc gridSpan="11"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bg1"/>
                          </a:solidFill>
                          <a:latin typeface="Titillium" panose="00000500000000000000" pitchFamily="50" charset="0"/>
                        </a:rPr>
                        <a:t>Année</a:t>
                      </a:r>
                      <a:r>
                        <a:rPr lang="fr-FR" sz="1600" baseline="0" dirty="0" smtClean="0">
                          <a:solidFill>
                            <a:schemeClr val="bg1"/>
                          </a:solidFill>
                          <a:latin typeface="Titillium" panose="00000500000000000000" pitchFamily="50" charset="0"/>
                        </a:rPr>
                        <a:t> N</a:t>
                      </a:r>
                      <a:endParaRPr lang="fr-FR" sz="1600" dirty="0">
                        <a:solidFill>
                          <a:schemeClr val="bg1"/>
                        </a:solidFill>
                        <a:latin typeface="Titillium" panose="00000500000000000000" pitchFamily="50" charset="0"/>
                      </a:endParaRPr>
                    </a:p>
                  </a:txBody>
                  <a:tcPr marL="45720" marR="45720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marL="45720" marR="45720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bg1"/>
                          </a:solidFill>
                          <a:latin typeface="Titillium" panose="00000500000000000000" pitchFamily="50" charset="0"/>
                        </a:rPr>
                        <a:t>Année N+1</a:t>
                      </a:r>
                      <a:endParaRPr lang="fr-FR" sz="1600" dirty="0">
                        <a:solidFill>
                          <a:schemeClr val="bg1"/>
                        </a:solidFill>
                        <a:latin typeface="Titillium" panose="00000500000000000000" pitchFamily="50" charset="0"/>
                      </a:endParaRPr>
                    </a:p>
                  </a:txBody>
                  <a:tcPr marL="45720" marR="45720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755912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Titillium" panose="00000500000000000000" pitchFamily="50" charset="0"/>
                        </a:rPr>
                        <a:t>Février</a:t>
                      </a:r>
                    </a:p>
                  </a:txBody>
                  <a:tcPr marL="45720" marR="45720">
                    <a:solidFill>
                      <a:schemeClr val="accent3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Titillium" panose="00000500000000000000" pitchFamily="50" charset="0"/>
                        </a:rPr>
                        <a:t>Mars</a:t>
                      </a:r>
                      <a:endParaRPr lang="fr-FR" sz="1200" dirty="0">
                        <a:latin typeface="Titillium" panose="00000500000000000000" pitchFamily="50" charset="0"/>
                      </a:endParaRPr>
                    </a:p>
                  </a:txBody>
                  <a:tcPr marL="45720" marR="45720">
                    <a:solidFill>
                      <a:schemeClr val="accent3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Titillium" panose="00000500000000000000" pitchFamily="50" charset="0"/>
                        </a:rPr>
                        <a:t>Avril</a:t>
                      </a:r>
                      <a:endParaRPr lang="fr-FR" sz="1200" dirty="0">
                        <a:latin typeface="Titillium" panose="00000500000000000000" pitchFamily="50" charset="0"/>
                      </a:endParaRPr>
                    </a:p>
                  </a:txBody>
                  <a:tcPr marL="45720" marR="45720">
                    <a:solidFill>
                      <a:schemeClr val="accent3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Titillium" panose="00000500000000000000" pitchFamily="50" charset="0"/>
                        </a:rPr>
                        <a:t>Mai</a:t>
                      </a:r>
                      <a:endParaRPr lang="fr-FR" sz="1200" dirty="0">
                        <a:latin typeface="Titillium" panose="00000500000000000000" pitchFamily="50" charset="0"/>
                      </a:endParaRPr>
                    </a:p>
                  </a:txBody>
                  <a:tcPr marL="45720" marR="45720">
                    <a:solidFill>
                      <a:schemeClr val="accent3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Titillium" panose="00000500000000000000" pitchFamily="50" charset="0"/>
                        </a:rPr>
                        <a:t>Juin</a:t>
                      </a:r>
                      <a:endParaRPr lang="fr-FR" sz="1200" dirty="0">
                        <a:latin typeface="Titillium" panose="00000500000000000000" pitchFamily="50" charset="0"/>
                      </a:endParaRPr>
                    </a:p>
                  </a:txBody>
                  <a:tcPr marL="45720" marR="45720">
                    <a:solidFill>
                      <a:schemeClr val="accent3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Titillium" panose="00000500000000000000" pitchFamily="50" charset="0"/>
                        </a:rPr>
                        <a:t>Juillet</a:t>
                      </a:r>
                      <a:endParaRPr lang="fr-FR" sz="1200" dirty="0">
                        <a:latin typeface="Titillium" panose="00000500000000000000" pitchFamily="50" charset="0"/>
                      </a:endParaRPr>
                    </a:p>
                  </a:txBody>
                  <a:tcPr marL="45720" marR="45720">
                    <a:solidFill>
                      <a:schemeClr val="accent3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Titillium" panose="00000500000000000000" pitchFamily="50" charset="0"/>
                        </a:rPr>
                        <a:t>Aout</a:t>
                      </a:r>
                      <a:endParaRPr lang="fr-FR" sz="1200" dirty="0">
                        <a:latin typeface="Titillium" panose="00000500000000000000" pitchFamily="50" charset="0"/>
                      </a:endParaRPr>
                    </a:p>
                  </a:txBody>
                  <a:tcPr marL="45720" marR="45720">
                    <a:solidFill>
                      <a:schemeClr val="accent3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Titillium" panose="00000500000000000000" pitchFamily="50" charset="0"/>
                        </a:rPr>
                        <a:t>Septembre</a:t>
                      </a:r>
                      <a:endParaRPr lang="fr-FR" sz="1200" dirty="0">
                        <a:latin typeface="Titillium" panose="00000500000000000000" pitchFamily="50" charset="0"/>
                      </a:endParaRPr>
                    </a:p>
                  </a:txBody>
                  <a:tcPr marL="45720" marR="45720">
                    <a:solidFill>
                      <a:schemeClr val="accent3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Titillium" panose="00000500000000000000" pitchFamily="50" charset="0"/>
                        </a:rPr>
                        <a:t>Octobre</a:t>
                      </a:r>
                      <a:endParaRPr lang="fr-FR" sz="1200" dirty="0">
                        <a:latin typeface="Titillium" panose="00000500000000000000" pitchFamily="50" charset="0"/>
                      </a:endParaRPr>
                    </a:p>
                  </a:txBody>
                  <a:tcPr marL="45720" marR="45720">
                    <a:solidFill>
                      <a:schemeClr val="accent3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Titillium" panose="00000500000000000000" pitchFamily="50" charset="0"/>
                        </a:rPr>
                        <a:t>Novembre</a:t>
                      </a:r>
                      <a:endParaRPr lang="fr-FR" sz="1200" dirty="0">
                        <a:latin typeface="Titillium" panose="00000500000000000000" pitchFamily="50" charset="0"/>
                      </a:endParaRPr>
                    </a:p>
                  </a:txBody>
                  <a:tcPr marL="45720" marR="45720">
                    <a:solidFill>
                      <a:schemeClr val="accent3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Titillium" panose="00000500000000000000" pitchFamily="50" charset="0"/>
                        </a:rPr>
                        <a:t>Décembre</a:t>
                      </a:r>
                      <a:endParaRPr lang="fr-FR" sz="1200" dirty="0">
                        <a:latin typeface="Titillium" panose="00000500000000000000" pitchFamily="50" charset="0"/>
                      </a:endParaRPr>
                    </a:p>
                  </a:txBody>
                  <a:tcPr marL="45720" marR="45720">
                    <a:solidFill>
                      <a:schemeClr val="accent3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Titillium" panose="00000500000000000000" pitchFamily="50" charset="0"/>
                        </a:rPr>
                        <a:t>Janvier</a:t>
                      </a:r>
                      <a:endParaRPr lang="fr-FR" sz="1200" dirty="0">
                        <a:latin typeface="Titillium" panose="00000500000000000000" pitchFamily="50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Titillium" panose="00000500000000000000" pitchFamily="50" charset="0"/>
                        </a:rPr>
                        <a:t>Février</a:t>
                      </a:r>
                      <a:endParaRPr lang="fr-FR" sz="1200" dirty="0">
                        <a:latin typeface="Titillium" panose="00000500000000000000" pitchFamily="50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Titillium" panose="00000500000000000000" pitchFamily="50" charset="0"/>
                        </a:rPr>
                        <a:t>Mars</a:t>
                      </a:r>
                      <a:endParaRPr lang="fr-FR" sz="1200" dirty="0">
                        <a:latin typeface="Titillium" panose="00000500000000000000" pitchFamily="50" charset="0"/>
                      </a:endParaRPr>
                    </a:p>
                  </a:txBody>
                  <a:tcPr marL="45720" marR="45720">
                    <a:solidFill>
                      <a:schemeClr val="accent6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997282"/>
                  </a:ext>
                </a:extLst>
              </a:tr>
              <a:tr h="4284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8332680"/>
                  </a:ext>
                </a:extLst>
              </a:tr>
            </a:tbl>
          </a:graphicData>
        </a:graphic>
      </p:graphicFrame>
      <p:sp>
        <p:nvSpPr>
          <p:cNvPr id="3" name="Organigramme : Décision 2"/>
          <p:cNvSpPr/>
          <p:nvPr/>
        </p:nvSpPr>
        <p:spPr>
          <a:xfrm rot="5400000">
            <a:off x="864692" y="2834369"/>
            <a:ext cx="306322" cy="274320"/>
          </a:xfrm>
          <a:prstGeom prst="flowChartDecisi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tillium" panose="00000500000000000000" pitchFamily="50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65089" y="3177758"/>
            <a:ext cx="1542471" cy="57708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Titillium" panose="00000500000000000000" pitchFamily="50" charset="0"/>
              </a:rPr>
              <a:t>01/03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Titillium" panose="00000500000000000000" pitchFamily="50" charset="0"/>
              </a:rPr>
              <a:t>Clôture dépôt dossier de faisabilité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2826328" y="3840970"/>
            <a:ext cx="5210660" cy="588756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tillium" panose="00000500000000000000" pitchFamily="50" charset="0"/>
              </a:rPr>
              <a:t>Rédaction dossier de validation pour le candidat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tillium" panose="00000500000000000000" pitchFamily="50" charset="0"/>
              </a:rPr>
              <a:t>(accompagnement éventuel)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tillium" panose="00000500000000000000" pitchFamily="50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006018" y="2077388"/>
            <a:ext cx="1620485" cy="728566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tillium" panose="00000500000000000000" pitchFamily="50" charset="0"/>
              </a:rPr>
              <a:t>Analyse de la faisabilité de la demande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8370658" y="4942173"/>
            <a:ext cx="2440601" cy="402493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tillium" panose="00000500000000000000" pitchFamily="50" charset="0"/>
              </a:rPr>
              <a:t>Organisation du jury et étude dossier de validation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tillium" panose="00000500000000000000" pitchFamily="50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110836" y="2080838"/>
            <a:ext cx="803564" cy="725116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tillium" panose="00000500000000000000" pitchFamily="50" charset="0"/>
              </a:rPr>
              <a:t>Période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tillium" panose="00000500000000000000" pitchFamily="50" charset="0"/>
              </a:rPr>
              <a:t>Pré-inscription VAE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tillium" panose="00000500000000000000" pitchFamily="50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953746" y="3177758"/>
            <a:ext cx="1627112" cy="57708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r>
              <a:rPr lang="fr-FR" sz="1050" dirty="0">
                <a:latin typeface="Titillium" panose="00000500000000000000" pitchFamily="50" charset="0"/>
              </a:rPr>
              <a:t>01/05</a:t>
            </a:r>
          </a:p>
          <a:p>
            <a:r>
              <a:rPr lang="fr-FR" sz="1050" dirty="0">
                <a:latin typeface="Titillium" panose="00000500000000000000" pitchFamily="50" charset="0"/>
              </a:rPr>
              <a:t>Date limite recevabilité</a:t>
            </a:r>
          </a:p>
          <a:p>
            <a:r>
              <a:rPr lang="fr-FR" sz="1050" dirty="0">
                <a:latin typeface="Titillium" panose="00000500000000000000" pitchFamily="50" charset="0"/>
              </a:rPr>
              <a:t>Inscription candidat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10371321" y="5396099"/>
            <a:ext cx="864000" cy="328818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tillium" panose="00000500000000000000" pitchFamily="50" charset="0"/>
              </a:rPr>
              <a:t>Jury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tillium" panose="00000500000000000000" pitchFamily="50" charset="0"/>
              </a:rPr>
              <a:t>VAE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tillium" panose="00000500000000000000" pitchFamily="50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10736715" y="5808877"/>
            <a:ext cx="1330035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r>
              <a:rPr lang="fr-FR" sz="1050" dirty="0">
                <a:latin typeface="Titillium" panose="00000500000000000000" pitchFamily="50" charset="0"/>
              </a:rPr>
              <a:t>01/03</a:t>
            </a:r>
          </a:p>
          <a:p>
            <a:r>
              <a:rPr lang="fr-FR" sz="1050" dirty="0">
                <a:latin typeface="Titillium" panose="00000500000000000000" pitchFamily="50" charset="0"/>
              </a:rPr>
              <a:t>Date limite jury VAE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6978399" y="4477001"/>
            <a:ext cx="2612559" cy="41549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r>
              <a:rPr lang="fr-FR" sz="1050" dirty="0">
                <a:latin typeface="Titillium" panose="00000500000000000000" pitchFamily="50" charset="0"/>
              </a:rPr>
              <a:t>15/11</a:t>
            </a:r>
          </a:p>
          <a:p>
            <a:r>
              <a:rPr lang="fr-FR" sz="1050" dirty="0">
                <a:latin typeface="Titillium" panose="00000500000000000000" pitchFamily="50" charset="0"/>
              </a:rPr>
              <a:t>Date limite dépôt </a:t>
            </a:r>
            <a:r>
              <a:rPr lang="fr-FR" sz="1050" dirty="0" smtClean="0">
                <a:latin typeface="Titillium" panose="00000500000000000000" pitchFamily="50" charset="0"/>
              </a:rPr>
              <a:t>dossier de validation</a:t>
            </a:r>
            <a:endParaRPr lang="fr-FR" sz="1050" dirty="0">
              <a:latin typeface="Titillium" panose="00000500000000000000" pitchFamily="50" charset="0"/>
            </a:endParaRPr>
          </a:p>
        </p:txBody>
      </p:sp>
      <p:sp>
        <p:nvSpPr>
          <p:cNvPr id="20" name="Titre 1"/>
          <p:cNvSpPr>
            <a:spLocks noGrp="1"/>
          </p:cNvSpPr>
          <p:nvPr>
            <p:ph type="title"/>
          </p:nvPr>
        </p:nvSpPr>
        <p:spPr>
          <a:xfrm>
            <a:off x="838200" y="165470"/>
            <a:ext cx="10515600" cy="636787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latin typeface="Titillium" panose="00000500000000000000" pitchFamily="50" charset="0"/>
              </a:rPr>
              <a:t>Le calendrier</a:t>
            </a:r>
            <a:endParaRPr lang="fr-FR" dirty="0">
              <a:latin typeface="Titillium" panose="00000500000000000000" pitchFamily="50" charset="0"/>
            </a:endParaRPr>
          </a:p>
        </p:txBody>
      </p:sp>
      <p:sp>
        <p:nvSpPr>
          <p:cNvPr id="21" name="Organigramme : Décision 20"/>
          <p:cNvSpPr/>
          <p:nvPr/>
        </p:nvSpPr>
        <p:spPr>
          <a:xfrm rot="5400000">
            <a:off x="2595669" y="2834369"/>
            <a:ext cx="306322" cy="274320"/>
          </a:xfrm>
          <a:prstGeom prst="flowChartDecisi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tillium" panose="00000500000000000000" pitchFamily="50" charset="0"/>
            </a:endParaRPr>
          </a:p>
        </p:txBody>
      </p:sp>
      <p:sp>
        <p:nvSpPr>
          <p:cNvPr id="22" name="Organigramme : Décision 21"/>
          <p:cNvSpPr/>
          <p:nvPr/>
        </p:nvSpPr>
        <p:spPr>
          <a:xfrm rot="5400000">
            <a:off x="8080337" y="3997309"/>
            <a:ext cx="306322" cy="274320"/>
          </a:xfrm>
          <a:prstGeom prst="flowChartDecisi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tillium" panose="00000500000000000000" pitchFamily="50" charset="0"/>
            </a:endParaRPr>
          </a:p>
        </p:txBody>
      </p:sp>
      <p:sp>
        <p:nvSpPr>
          <p:cNvPr id="23" name="Organigramme : Décision 22"/>
          <p:cNvSpPr/>
          <p:nvPr/>
        </p:nvSpPr>
        <p:spPr>
          <a:xfrm rot="5400000">
            <a:off x="11248572" y="5435135"/>
            <a:ext cx="306322" cy="274320"/>
          </a:xfrm>
          <a:prstGeom prst="flowChartDecisi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tillium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ème Office">
  <a:themeElements>
    <a:clrScheme name="Personnalisé 1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75</Words>
  <Application>Microsoft Office PowerPoint</Application>
  <PresentationFormat>Grand écran</PresentationFormat>
  <Paragraphs>33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Police système Courant</vt:lpstr>
      <vt:lpstr>Titillium</vt:lpstr>
      <vt:lpstr>1_Thème Office</vt:lpstr>
      <vt:lpstr>Le calendrier</vt:lpstr>
    </vt:vector>
  </TitlesOfParts>
  <Company>Centrale nantes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calendrier</dc:title>
  <dc:creator>Melissa Pontais</dc:creator>
  <cp:lastModifiedBy>Melissa Pontais</cp:lastModifiedBy>
  <cp:revision>5</cp:revision>
  <dcterms:created xsi:type="dcterms:W3CDTF">2024-12-06T07:46:35Z</dcterms:created>
  <dcterms:modified xsi:type="dcterms:W3CDTF">2024-12-06T08:04:55Z</dcterms:modified>
</cp:coreProperties>
</file>